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jfif"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0" r:id="rId8"/>
    <p:sldId id="263" r:id="rId9"/>
    <p:sldId id="265" r:id="rId10"/>
    <p:sldId id="264" r:id="rId11"/>
    <p:sldId id="266" r:id="rId12"/>
    <p:sldId id="269" r:id="rId13"/>
    <p:sldId id="267" r:id="rId14"/>
    <p:sldId id="268" r:id="rId15"/>
    <p:sldId id="271" r:id="rId16"/>
    <p:sldId id="270" r:id="rId17"/>
    <p:sldId id="272" r:id="rId18"/>
    <p:sldId id="273" r:id="rId19"/>
    <p:sldId id="274" r:id="rId20"/>
    <p:sldId id="275" r:id="rId21"/>
    <p:sldId id="283" r:id="rId22"/>
    <p:sldId id="282" r:id="rId23"/>
    <p:sldId id="279" r:id="rId24"/>
    <p:sldId id="277" r:id="rId25"/>
    <p:sldId id="278"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4" d="100"/>
          <a:sy n="94" d="100"/>
        </p:scale>
        <p:origin x="-35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727D1-E682-4F2E-9604-EFCC50B5CB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1908F27-7915-474C-B149-6BA8D89B1C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4E30BA5-746C-4BCE-A932-E98B297897C0}"/>
              </a:ext>
            </a:extLst>
          </p:cNvPr>
          <p:cNvSpPr>
            <a:spLocks noGrp="1"/>
          </p:cNvSpPr>
          <p:nvPr>
            <p:ph type="dt" sz="half" idx="10"/>
          </p:nvPr>
        </p:nvSpPr>
        <p:spPr/>
        <p:txBody>
          <a:bodyPr/>
          <a:lstStyle/>
          <a:p>
            <a:fld id="{8CC1A2B5-2CD2-4CC5-8CB5-4641BB6068BA}" type="datetimeFigureOut">
              <a:rPr lang="en-US" smtClean="0"/>
              <a:t>2/16/22</a:t>
            </a:fld>
            <a:endParaRPr lang="en-US"/>
          </a:p>
        </p:txBody>
      </p:sp>
      <p:sp>
        <p:nvSpPr>
          <p:cNvPr id="5" name="Footer Placeholder 4">
            <a:extLst>
              <a:ext uri="{FF2B5EF4-FFF2-40B4-BE49-F238E27FC236}">
                <a16:creationId xmlns:a16="http://schemas.microsoft.com/office/drawing/2014/main" xmlns="" id="{A3B1019A-5916-479E-8324-28C35EC8D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07087B-88D1-45FC-9EC9-1FF2FA6DB5D8}"/>
              </a:ext>
            </a:extLst>
          </p:cNvPr>
          <p:cNvSpPr>
            <a:spLocks noGrp="1"/>
          </p:cNvSpPr>
          <p:nvPr>
            <p:ph type="sldNum" sz="quarter" idx="12"/>
          </p:nvPr>
        </p:nvSpPr>
        <p:spPr/>
        <p:txBody>
          <a:bodyPr/>
          <a:lstStyle/>
          <a:p>
            <a:fld id="{75FFCB21-8F85-4F72-9120-4D32F93468D9}" type="slidenum">
              <a:rPr lang="en-US" smtClean="0"/>
              <a:t>‹#›</a:t>
            </a:fld>
            <a:endParaRPr lang="en-US"/>
          </a:p>
        </p:txBody>
      </p:sp>
    </p:spTree>
    <p:extLst>
      <p:ext uri="{BB962C8B-B14F-4D97-AF65-F5344CB8AC3E}">
        <p14:creationId xmlns:p14="http://schemas.microsoft.com/office/powerpoint/2010/main" val="384867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B492D-9324-4B8E-B1E5-C0FE88642E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7EEB523-EC5E-468F-9D25-A7740B34E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C2BD49-185D-4C79-AB4B-CC483BDB3A91}"/>
              </a:ext>
            </a:extLst>
          </p:cNvPr>
          <p:cNvSpPr>
            <a:spLocks noGrp="1"/>
          </p:cNvSpPr>
          <p:nvPr>
            <p:ph type="dt" sz="half" idx="10"/>
          </p:nvPr>
        </p:nvSpPr>
        <p:spPr/>
        <p:txBody>
          <a:bodyPr/>
          <a:lstStyle/>
          <a:p>
            <a:fld id="{8CC1A2B5-2CD2-4CC5-8CB5-4641BB6068BA}" type="datetimeFigureOut">
              <a:rPr lang="en-US" smtClean="0"/>
              <a:t>2/16/22</a:t>
            </a:fld>
            <a:endParaRPr lang="en-US"/>
          </a:p>
        </p:txBody>
      </p:sp>
      <p:sp>
        <p:nvSpPr>
          <p:cNvPr id="5" name="Footer Placeholder 4">
            <a:extLst>
              <a:ext uri="{FF2B5EF4-FFF2-40B4-BE49-F238E27FC236}">
                <a16:creationId xmlns:a16="http://schemas.microsoft.com/office/drawing/2014/main" xmlns="" id="{75668A62-9226-4E39-B181-3C6ADCDEE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9D689B-06D2-422C-8054-FD34F55D6C9E}"/>
              </a:ext>
            </a:extLst>
          </p:cNvPr>
          <p:cNvSpPr>
            <a:spLocks noGrp="1"/>
          </p:cNvSpPr>
          <p:nvPr>
            <p:ph type="sldNum" sz="quarter" idx="12"/>
          </p:nvPr>
        </p:nvSpPr>
        <p:spPr/>
        <p:txBody>
          <a:bodyPr/>
          <a:lstStyle/>
          <a:p>
            <a:fld id="{75FFCB21-8F85-4F72-9120-4D32F93468D9}" type="slidenum">
              <a:rPr lang="en-US" smtClean="0"/>
              <a:t>‹#›</a:t>
            </a:fld>
            <a:endParaRPr lang="en-US"/>
          </a:p>
        </p:txBody>
      </p:sp>
    </p:spTree>
    <p:extLst>
      <p:ext uri="{BB962C8B-B14F-4D97-AF65-F5344CB8AC3E}">
        <p14:creationId xmlns:p14="http://schemas.microsoft.com/office/powerpoint/2010/main" val="47849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46E60C0-BE24-4DD6-93E4-00DA07362B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C09283E-D0ED-428E-9823-87FCCAA802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D51A67-5583-4D00-A316-BB25E8BCF675}"/>
              </a:ext>
            </a:extLst>
          </p:cNvPr>
          <p:cNvSpPr>
            <a:spLocks noGrp="1"/>
          </p:cNvSpPr>
          <p:nvPr>
            <p:ph type="dt" sz="half" idx="10"/>
          </p:nvPr>
        </p:nvSpPr>
        <p:spPr/>
        <p:txBody>
          <a:bodyPr/>
          <a:lstStyle/>
          <a:p>
            <a:fld id="{8CC1A2B5-2CD2-4CC5-8CB5-4641BB6068BA}" type="datetimeFigureOut">
              <a:rPr lang="en-US" smtClean="0"/>
              <a:t>2/16/22</a:t>
            </a:fld>
            <a:endParaRPr lang="en-US"/>
          </a:p>
        </p:txBody>
      </p:sp>
      <p:sp>
        <p:nvSpPr>
          <p:cNvPr id="5" name="Footer Placeholder 4">
            <a:extLst>
              <a:ext uri="{FF2B5EF4-FFF2-40B4-BE49-F238E27FC236}">
                <a16:creationId xmlns:a16="http://schemas.microsoft.com/office/drawing/2014/main" xmlns="" id="{D803DD11-2677-4D51-8BA5-5968D4099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D47C92-B18C-4A48-8B3A-8496406CFFDF}"/>
              </a:ext>
            </a:extLst>
          </p:cNvPr>
          <p:cNvSpPr>
            <a:spLocks noGrp="1"/>
          </p:cNvSpPr>
          <p:nvPr>
            <p:ph type="sldNum" sz="quarter" idx="12"/>
          </p:nvPr>
        </p:nvSpPr>
        <p:spPr/>
        <p:txBody>
          <a:bodyPr/>
          <a:lstStyle/>
          <a:p>
            <a:fld id="{75FFCB21-8F85-4F72-9120-4D32F93468D9}" type="slidenum">
              <a:rPr lang="en-US" smtClean="0"/>
              <a:t>‹#›</a:t>
            </a:fld>
            <a:endParaRPr lang="en-US"/>
          </a:p>
        </p:txBody>
      </p:sp>
    </p:spTree>
    <p:extLst>
      <p:ext uri="{BB962C8B-B14F-4D97-AF65-F5344CB8AC3E}">
        <p14:creationId xmlns:p14="http://schemas.microsoft.com/office/powerpoint/2010/main" val="414392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09C28D-23A0-4288-9DA9-E327E167B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A80ACF4-8760-4CF9-A89B-7EAF47DB9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91605B-283D-4308-A050-8E0FA2290491}"/>
              </a:ext>
            </a:extLst>
          </p:cNvPr>
          <p:cNvSpPr>
            <a:spLocks noGrp="1"/>
          </p:cNvSpPr>
          <p:nvPr>
            <p:ph type="dt" sz="half" idx="10"/>
          </p:nvPr>
        </p:nvSpPr>
        <p:spPr/>
        <p:txBody>
          <a:bodyPr/>
          <a:lstStyle/>
          <a:p>
            <a:fld id="{8CC1A2B5-2CD2-4CC5-8CB5-4641BB6068BA}" type="datetimeFigureOut">
              <a:rPr lang="en-US" smtClean="0"/>
              <a:t>2/16/22</a:t>
            </a:fld>
            <a:endParaRPr lang="en-US"/>
          </a:p>
        </p:txBody>
      </p:sp>
      <p:sp>
        <p:nvSpPr>
          <p:cNvPr id="5" name="Footer Placeholder 4">
            <a:extLst>
              <a:ext uri="{FF2B5EF4-FFF2-40B4-BE49-F238E27FC236}">
                <a16:creationId xmlns:a16="http://schemas.microsoft.com/office/drawing/2014/main" xmlns="" id="{1F19ECDE-2970-478A-A693-3F3ED380A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F3C0D1-EB36-416C-AEC5-E39D0EADCDF1}"/>
              </a:ext>
            </a:extLst>
          </p:cNvPr>
          <p:cNvSpPr>
            <a:spLocks noGrp="1"/>
          </p:cNvSpPr>
          <p:nvPr>
            <p:ph type="sldNum" sz="quarter" idx="12"/>
          </p:nvPr>
        </p:nvSpPr>
        <p:spPr/>
        <p:txBody>
          <a:bodyPr/>
          <a:lstStyle/>
          <a:p>
            <a:fld id="{75FFCB21-8F85-4F72-9120-4D32F93468D9}" type="slidenum">
              <a:rPr lang="en-US" smtClean="0"/>
              <a:t>‹#›</a:t>
            </a:fld>
            <a:endParaRPr lang="en-US"/>
          </a:p>
        </p:txBody>
      </p:sp>
    </p:spTree>
    <p:extLst>
      <p:ext uri="{BB962C8B-B14F-4D97-AF65-F5344CB8AC3E}">
        <p14:creationId xmlns:p14="http://schemas.microsoft.com/office/powerpoint/2010/main" val="397129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9ED306-F31E-4B36-B72F-E3F0D44D63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2494158-E1D3-473A-8CCB-A80B200F56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75059B3-61F7-46DE-B611-BD95065230B3}"/>
              </a:ext>
            </a:extLst>
          </p:cNvPr>
          <p:cNvSpPr>
            <a:spLocks noGrp="1"/>
          </p:cNvSpPr>
          <p:nvPr>
            <p:ph type="dt" sz="half" idx="10"/>
          </p:nvPr>
        </p:nvSpPr>
        <p:spPr/>
        <p:txBody>
          <a:bodyPr/>
          <a:lstStyle/>
          <a:p>
            <a:fld id="{8CC1A2B5-2CD2-4CC5-8CB5-4641BB6068BA}" type="datetimeFigureOut">
              <a:rPr lang="en-US" smtClean="0"/>
              <a:t>2/16/22</a:t>
            </a:fld>
            <a:endParaRPr lang="en-US"/>
          </a:p>
        </p:txBody>
      </p:sp>
      <p:sp>
        <p:nvSpPr>
          <p:cNvPr id="5" name="Footer Placeholder 4">
            <a:extLst>
              <a:ext uri="{FF2B5EF4-FFF2-40B4-BE49-F238E27FC236}">
                <a16:creationId xmlns:a16="http://schemas.microsoft.com/office/drawing/2014/main" xmlns="" id="{3FC43458-A4F4-44A1-87A1-48274DA0E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13572B-99E2-4A57-B147-EA1FD90EE4C6}"/>
              </a:ext>
            </a:extLst>
          </p:cNvPr>
          <p:cNvSpPr>
            <a:spLocks noGrp="1"/>
          </p:cNvSpPr>
          <p:nvPr>
            <p:ph type="sldNum" sz="quarter" idx="12"/>
          </p:nvPr>
        </p:nvSpPr>
        <p:spPr/>
        <p:txBody>
          <a:bodyPr/>
          <a:lstStyle/>
          <a:p>
            <a:fld id="{75FFCB21-8F85-4F72-9120-4D32F93468D9}" type="slidenum">
              <a:rPr lang="en-US" smtClean="0"/>
              <a:t>‹#›</a:t>
            </a:fld>
            <a:endParaRPr lang="en-US"/>
          </a:p>
        </p:txBody>
      </p:sp>
    </p:spTree>
    <p:extLst>
      <p:ext uri="{BB962C8B-B14F-4D97-AF65-F5344CB8AC3E}">
        <p14:creationId xmlns:p14="http://schemas.microsoft.com/office/powerpoint/2010/main" val="26079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97C19-60A0-46C1-860D-9DB065CAD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E1FEDAF-4CEB-4198-8079-9EA4B7E69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E1B9410-F2D1-42D3-82D3-26BBCD9BD0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FBC0F5D-910B-49E3-B1B4-8FE949CC0BAE}"/>
              </a:ext>
            </a:extLst>
          </p:cNvPr>
          <p:cNvSpPr>
            <a:spLocks noGrp="1"/>
          </p:cNvSpPr>
          <p:nvPr>
            <p:ph type="dt" sz="half" idx="10"/>
          </p:nvPr>
        </p:nvSpPr>
        <p:spPr/>
        <p:txBody>
          <a:bodyPr/>
          <a:lstStyle/>
          <a:p>
            <a:fld id="{8CC1A2B5-2CD2-4CC5-8CB5-4641BB6068BA}" type="datetimeFigureOut">
              <a:rPr lang="en-US" smtClean="0"/>
              <a:t>2/16/22</a:t>
            </a:fld>
            <a:endParaRPr lang="en-US"/>
          </a:p>
        </p:txBody>
      </p:sp>
      <p:sp>
        <p:nvSpPr>
          <p:cNvPr id="6" name="Footer Placeholder 5">
            <a:extLst>
              <a:ext uri="{FF2B5EF4-FFF2-40B4-BE49-F238E27FC236}">
                <a16:creationId xmlns:a16="http://schemas.microsoft.com/office/drawing/2014/main" xmlns="" id="{F3CE883C-7629-4C6C-B41A-5CFFDB859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790F4A-9828-4726-9854-12CF12E2C1A7}"/>
              </a:ext>
            </a:extLst>
          </p:cNvPr>
          <p:cNvSpPr>
            <a:spLocks noGrp="1"/>
          </p:cNvSpPr>
          <p:nvPr>
            <p:ph type="sldNum" sz="quarter" idx="12"/>
          </p:nvPr>
        </p:nvSpPr>
        <p:spPr/>
        <p:txBody>
          <a:bodyPr/>
          <a:lstStyle/>
          <a:p>
            <a:fld id="{75FFCB21-8F85-4F72-9120-4D32F93468D9}" type="slidenum">
              <a:rPr lang="en-US" smtClean="0"/>
              <a:t>‹#›</a:t>
            </a:fld>
            <a:endParaRPr lang="en-US"/>
          </a:p>
        </p:txBody>
      </p:sp>
    </p:spTree>
    <p:extLst>
      <p:ext uri="{BB962C8B-B14F-4D97-AF65-F5344CB8AC3E}">
        <p14:creationId xmlns:p14="http://schemas.microsoft.com/office/powerpoint/2010/main" val="384779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29E73-C4F0-4BF2-8153-E0AA354725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119BC64-902E-456E-921B-21366B6980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E8D59AB-220F-4547-B5AB-372F81BC26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028438-CA07-4690-A778-ECFABD006A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27FE95E-5415-4279-9BBE-170FA2040B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1777CF5-B253-4C93-98B9-368AA105CD19}"/>
              </a:ext>
            </a:extLst>
          </p:cNvPr>
          <p:cNvSpPr>
            <a:spLocks noGrp="1"/>
          </p:cNvSpPr>
          <p:nvPr>
            <p:ph type="dt" sz="half" idx="10"/>
          </p:nvPr>
        </p:nvSpPr>
        <p:spPr/>
        <p:txBody>
          <a:bodyPr/>
          <a:lstStyle/>
          <a:p>
            <a:fld id="{8CC1A2B5-2CD2-4CC5-8CB5-4641BB6068BA}" type="datetimeFigureOut">
              <a:rPr lang="en-US" smtClean="0"/>
              <a:t>2/16/22</a:t>
            </a:fld>
            <a:endParaRPr lang="en-US"/>
          </a:p>
        </p:txBody>
      </p:sp>
      <p:sp>
        <p:nvSpPr>
          <p:cNvPr id="8" name="Footer Placeholder 7">
            <a:extLst>
              <a:ext uri="{FF2B5EF4-FFF2-40B4-BE49-F238E27FC236}">
                <a16:creationId xmlns:a16="http://schemas.microsoft.com/office/drawing/2014/main" xmlns="" id="{4B9EA6C5-16AD-4F02-B32C-EEE17E73B1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8812DBC-481C-4DC1-89B6-1BE481E640A6}"/>
              </a:ext>
            </a:extLst>
          </p:cNvPr>
          <p:cNvSpPr>
            <a:spLocks noGrp="1"/>
          </p:cNvSpPr>
          <p:nvPr>
            <p:ph type="sldNum" sz="quarter" idx="12"/>
          </p:nvPr>
        </p:nvSpPr>
        <p:spPr/>
        <p:txBody>
          <a:bodyPr/>
          <a:lstStyle/>
          <a:p>
            <a:fld id="{75FFCB21-8F85-4F72-9120-4D32F93468D9}" type="slidenum">
              <a:rPr lang="en-US" smtClean="0"/>
              <a:t>‹#›</a:t>
            </a:fld>
            <a:endParaRPr lang="en-US"/>
          </a:p>
        </p:txBody>
      </p:sp>
    </p:spTree>
    <p:extLst>
      <p:ext uri="{BB962C8B-B14F-4D97-AF65-F5344CB8AC3E}">
        <p14:creationId xmlns:p14="http://schemas.microsoft.com/office/powerpoint/2010/main" val="395306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91530-7F0A-48E6-984B-3432F24713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96B2AB1-BBDF-41BF-8296-69B20B98158F}"/>
              </a:ext>
            </a:extLst>
          </p:cNvPr>
          <p:cNvSpPr>
            <a:spLocks noGrp="1"/>
          </p:cNvSpPr>
          <p:nvPr>
            <p:ph type="dt" sz="half" idx="10"/>
          </p:nvPr>
        </p:nvSpPr>
        <p:spPr/>
        <p:txBody>
          <a:bodyPr/>
          <a:lstStyle/>
          <a:p>
            <a:fld id="{8CC1A2B5-2CD2-4CC5-8CB5-4641BB6068BA}" type="datetimeFigureOut">
              <a:rPr lang="en-US" smtClean="0"/>
              <a:t>2/16/22</a:t>
            </a:fld>
            <a:endParaRPr lang="en-US"/>
          </a:p>
        </p:txBody>
      </p:sp>
      <p:sp>
        <p:nvSpPr>
          <p:cNvPr id="4" name="Footer Placeholder 3">
            <a:extLst>
              <a:ext uri="{FF2B5EF4-FFF2-40B4-BE49-F238E27FC236}">
                <a16:creationId xmlns:a16="http://schemas.microsoft.com/office/drawing/2014/main" xmlns="" id="{2F942EDC-7211-451A-919E-2EA135B2CC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D9F8FAC-1A0F-41F9-8EF2-A1859802F5E8}"/>
              </a:ext>
            </a:extLst>
          </p:cNvPr>
          <p:cNvSpPr>
            <a:spLocks noGrp="1"/>
          </p:cNvSpPr>
          <p:nvPr>
            <p:ph type="sldNum" sz="quarter" idx="12"/>
          </p:nvPr>
        </p:nvSpPr>
        <p:spPr/>
        <p:txBody>
          <a:bodyPr/>
          <a:lstStyle/>
          <a:p>
            <a:fld id="{75FFCB21-8F85-4F72-9120-4D32F93468D9}" type="slidenum">
              <a:rPr lang="en-US" smtClean="0"/>
              <a:t>‹#›</a:t>
            </a:fld>
            <a:endParaRPr lang="en-US"/>
          </a:p>
        </p:txBody>
      </p:sp>
    </p:spTree>
    <p:extLst>
      <p:ext uri="{BB962C8B-B14F-4D97-AF65-F5344CB8AC3E}">
        <p14:creationId xmlns:p14="http://schemas.microsoft.com/office/powerpoint/2010/main" val="172655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DCA7315-967E-4892-897D-912487E62E98}"/>
              </a:ext>
            </a:extLst>
          </p:cNvPr>
          <p:cNvSpPr>
            <a:spLocks noGrp="1"/>
          </p:cNvSpPr>
          <p:nvPr>
            <p:ph type="dt" sz="half" idx="10"/>
          </p:nvPr>
        </p:nvSpPr>
        <p:spPr/>
        <p:txBody>
          <a:bodyPr/>
          <a:lstStyle/>
          <a:p>
            <a:fld id="{8CC1A2B5-2CD2-4CC5-8CB5-4641BB6068BA}" type="datetimeFigureOut">
              <a:rPr lang="en-US" smtClean="0"/>
              <a:t>2/16/22</a:t>
            </a:fld>
            <a:endParaRPr lang="en-US"/>
          </a:p>
        </p:txBody>
      </p:sp>
      <p:sp>
        <p:nvSpPr>
          <p:cNvPr id="3" name="Footer Placeholder 2">
            <a:extLst>
              <a:ext uri="{FF2B5EF4-FFF2-40B4-BE49-F238E27FC236}">
                <a16:creationId xmlns:a16="http://schemas.microsoft.com/office/drawing/2014/main" xmlns="" id="{1782CD94-E7BC-4C0D-A03C-2356D73257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8AF5ABD-E14C-4587-B6CD-02BF937A38B5}"/>
              </a:ext>
            </a:extLst>
          </p:cNvPr>
          <p:cNvSpPr>
            <a:spLocks noGrp="1"/>
          </p:cNvSpPr>
          <p:nvPr>
            <p:ph type="sldNum" sz="quarter" idx="12"/>
          </p:nvPr>
        </p:nvSpPr>
        <p:spPr/>
        <p:txBody>
          <a:bodyPr/>
          <a:lstStyle/>
          <a:p>
            <a:fld id="{75FFCB21-8F85-4F72-9120-4D32F93468D9}" type="slidenum">
              <a:rPr lang="en-US" smtClean="0"/>
              <a:t>‹#›</a:t>
            </a:fld>
            <a:endParaRPr lang="en-US"/>
          </a:p>
        </p:txBody>
      </p:sp>
    </p:spTree>
    <p:extLst>
      <p:ext uri="{BB962C8B-B14F-4D97-AF65-F5344CB8AC3E}">
        <p14:creationId xmlns:p14="http://schemas.microsoft.com/office/powerpoint/2010/main" val="236617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042804-8709-4421-A1CF-B91F0C9467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22153BF-8A5C-46F0-AB3C-BE3B79229F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8CC86E-8B16-4D3D-BA4F-62044370C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A1BD19E-92AE-43FF-95D9-939D9F9F640F}"/>
              </a:ext>
            </a:extLst>
          </p:cNvPr>
          <p:cNvSpPr>
            <a:spLocks noGrp="1"/>
          </p:cNvSpPr>
          <p:nvPr>
            <p:ph type="dt" sz="half" idx="10"/>
          </p:nvPr>
        </p:nvSpPr>
        <p:spPr/>
        <p:txBody>
          <a:bodyPr/>
          <a:lstStyle/>
          <a:p>
            <a:fld id="{8CC1A2B5-2CD2-4CC5-8CB5-4641BB6068BA}" type="datetimeFigureOut">
              <a:rPr lang="en-US" smtClean="0"/>
              <a:t>2/16/22</a:t>
            </a:fld>
            <a:endParaRPr lang="en-US"/>
          </a:p>
        </p:txBody>
      </p:sp>
      <p:sp>
        <p:nvSpPr>
          <p:cNvPr id="6" name="Footer Placeholder 5">
            <a:extLst>
              <a:ext uri="{FF2B5EF4-FFF2-40B4-BE49-F238E27FC236}">
                <a16:creationId xmlns:a16="http://schemas.microsoft.com/office/drawing/2014/main" xmlns="" id="{2C8D299D-3F8C-43A8-B82C-619D0E179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9D4B361-8084-4D10-9047-C01389CB9ECF}"/>
              </a:ext>
            </a:extLst>
          </p:cNvPr>
          <p:cNvSpPr>
            <a:spLocks noGrp="1"/>
          </p:cNvSpPr>
          <p:nvPr>
            <p:ph type="sldNum" sz="quarter" idx="12"/>
          </p:nvPr>
        </p:nvSpPr>
        <p:spPr/>
        <p:txBody>
          <a:bodyPr/>
          <a:lstStyle/>
          <a:p>
            <a:fld id="{75FFCB21-8F85-4F72-9120-4D32F93468D9}" type="slidenum">
              <a:rPr lang="en-US" smtClean="0"/>
              <a:t>‹#›</a:t>
            </a:fld>
            <a:endParaRPr lang="en-US"/>
          </a:p>
        </p:txBody>
      </p:sp>
    </p:spTree>
    <p:extLst>
      <p:ext uri="{BB962C8B-B14F-4D97-AF65-F5344CB8AC3E}">
        <p14:creationId xmlns:p14="http://schemas.microsoft.com/office/powerpoint/2010/main" val="400013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F9A71-776E-462A-91A6-AA59DAA6C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B7872DD-3446-4F74-9467-DABC3B8DC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9E9422E-5AB0-48B6-968E-5F492B2D0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B06EF9D-30FA-4A19-8BA3-FDD63976F92E}"/>
              </a:ext>
            </a:extLst>
          </p:cNvPr>
          <p:cNvSpPr>
            <a:spLocks noGrp="1"/>
          </p:cNvSpPr>
          <p:nvPr>
            <p:ph type="dt" sz="half" idx="10"/>
          </p:nvPr>
        </p:nvSpPr>
        <p:spPr/>
        <p:txBody>
          <a:bodyPr/>
          <a:lstStyle/>
          <a:p>
            <a:fld id="{8CC1A2B5-2CD2-4CC5-8CB5-4641BB6068BA}" type="datetimeFigureOut">
              <a:rPr lang="en-US" smtClean="0"/>
              <a:t>2/16/22</a:t>
            </a:fld>
            <a:endParaRPr lang="en-US"/>
          </a:p>
        </p:txBody>
      </p:sp>
      <p:sp>
        <p:nvSpPr>
          <p:cNvPr id="6" name="Footer Placeholder 5">
            <a:extLst>
              <a:ext uri="{FF2B5EF4-FFF2-40B4-BE49-F238E27FC236}">
                <a16:creationId xmlns:a16="http://schemas.microsoft.com/office/drawing/2014/main" xmlns="" id="{731B45A3-344E-4D33-836D-74DD05D31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55795E2-FEAA-4D33-B9ED-5AA64F2CDACE}"/>
              </a:ext>
            </a:extLst>
          </p:cNvPr>
          <p:cNvSpPr>
            <a:spLocks noGrp="1"/>
          </p:cNvSpPr>
          <p:nvPr>
            <p:ph type="sldNum" sz="quarter" idx="12"/>
          </p:nvPr>
        </p:nvSpPr>
        <p:spPr/>
        <p:txBody>
          <a:bodyPr/>
          <a:lstStyle/>
          <a:p>
            <a:fld id="{75FFCB21-8F85-4F72-9120-4D32F93468D9}" type="slidenum">
              <a:rPr lang="en-US" smtClean="0"/>
              <a:t>‹#›</a:t>
            </a:fld>
            <a:endParaRPr lang="en-US"/>
          </a:p>
        </p:txBody>
      </p:sp>
    </p:spTree>
    <p:extLst>
      <p:ext uri="{BB962C8B-B14F-4D97-AF65-F5344CB8AC3E}">
        <p14:creationId xmlns:p14="http://schemas.microsoft.com/office/powerpoint/2010/main" val="28093904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4FF4DD1-3AB5-4CA3-BC84-1A4B238881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4E2F389-B7E2-4662-B7CB-B544C25A75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0FB67D-FAA2-40EC-8904-DD4A55881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1A2B5-2CD2-4CC5-8CB5-4641BB6068BA}" type="datetimeFigureOut">
              <a:rPr lang="en-US" smtClean="0"/>
              <a:t>2/16/22</a:t>
            </a:fld>
            <a:endParaRPr lang="en-US"/>
          </a:p>
        </p:txBody>
      </p:sp>
      <p:sp>
        <p:nvSpPr>
          <p:cNvPr id="5" name="Footer Placeholder 4">
            <a:extLst>
              <a:ext uri="{FF2B5EF4-FFF2-40B4-BE49-F238E27FC236}">
                <a16:creationId xmlns:a16="http://schemas.microsoft.com/office/drawing/2014/main" xmlns="" id="{3E54B161-30C3-46B1-9E5C-77201EA7C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B5A6F67-9347-45FF-A632-DE966C82C5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FCB21-8F85-4F72-9120-4D32F93468D9}" type="slidenum">
              <a:rPr lang="en-US" smtClean="0"/>
              <a:t>‹#›</a:t>
            </a:fld>
            <a:endParaRPr lang="en-US"/>
          </a:p>
        </p:txBody>
      </p:sp>
    </p:spTree>
    <p:extLst>
      <p:ext uri="{BB962C8B-B14F-4D97-AF65-F5344CB8AC3E}">
        <p14:creationId xmlns:p14="http://schemas.microsoft.com/office/powerpoint/2010/main" val="2107571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44.jfif"/><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 Id="rId3"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pixabay.com/en/light-bulb-idea-enlightenment-plan-1926533/" TargetMode="External"/><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89808"/>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The Beginning of Parkside GREEN</a:t>
            </a:r>
          </a:p>
        </p:txBody>
      </p:sp>
      <p:sp>
        <p:nvSpPr>
          <p:cNvPr id="8" name="TextBox 7">
            <a:extLst>
              <a:ext uri="{FF2B5EF4-FFF2-40B4-BE49-F238E27FC236}">
                <a16:creationId xmlns:a16="http://schemas.microsoft.com/office/drawing/2014/main" xmlns="" id="{39611E19-263F-4569-97ED-BEB3AF4536C1}"/>
              </a:ext>
            </a:extLst>
          </p:cNvPr>
          <p:cNvSpPr txBox="1"/>
          <p:nvPr/>
        </p:nvSpPr>
        <p:spPr>
          <a:xfrm>
            <a:off x="302335" y="1527977"/>
            <a:ext cx="10032989" cy="769441"/>
          </a:xfrm>
          <a:prstGeom prst="rect">
            <a:avLst/>
          </a:prstGeom>
          <a:noFill/>
        </p:spPr>
        <p:txBody>
          <a:bodyPr wrap="square" rtlCol="0">
            <a:spAutoFit/>
          </a:bodyPr>
          <a:lstStyle/>
          <a:p>
            <a:r>
              <a:rPr lang="en-US" sz="2200" b="1" dirty="0">
                <a:solidFill>
                  <a:srgbClr val="00B050"/>
                </a:solidFill>
              </a:rPr>
              <a:t>Late 2017: </a:t>
            </a:r>
            <a:r>
              <a:rPr lang="en-US" sz="2200" b="1" dirty="0"/>
              <a:t>First,</a:t>
            </a:r>
            <a:r>
              <a:rPr lang="en-US" sz="2200" dirty="0"/>
              <a:t> solicited residents via word of mouth for interest in having a Green Committee. This began in late 2017.</a:t>
            </a:r>
          </a:p>
        </p:txBody>
      </p:sp>
      <p:sp>
        <p:nvSpPr>
          <p:cNvPr id="11" name="TextBox 10">
            <a:extLst>
              <a:ext uri="{FF2B5EF4-FFF2-40B4-BE49-F238E27FC236}">
                <a16:creationId xmlns:a16="http://schemas.microsoft.com/office/drawing/2014/main" xmlns="" id="{A3D41DED-2AA2-4C69-A562-6CA2037C1477}"/>
              </a:ext>
            </a:extLst>
          </p:cNvPr>
          <p:cNvSpPr txBox="1"/>
          <p:nvPr/>
        </p:nvSpPr>
        <p:spPr>
          <a:xfrm>
            <a:off x="735204" y="2422487"/>
            <a:ext cx="10721591" cy="2462213"/>
          </a:xfrm>
          <a:prstGeom prst="rect">
            <a:avLst/>
          </a:prstGeom>
          <a:noFill/>
        </p:spPr>
        <p:txBody>
          <a:bodyPr wrap="square" rtlCol="0">
            <a:spAutoFit/>
          </a:bodyPr>
          <a:lstStyle/>
          <a:p>
            <a:r>
              <a:rPr lang="en-US" sz="2200" b="1" dirty="0"/>
              <a:t>Then, came up with a mission statement: </a:t>
            </a:r>
          </a:p>
          <a:p>
            <a:endParaRPr lang="en-US" sz="2200" b="1" dirty="0"/>
          </a:p>
          <a:p>
            <a:r>
              <a:rPr lang="en-US" sz="2200" dirty="0"/>
              <a:t>	</a:t>
            </a:r>
            <a:r>
              <a:rPr lang="en-US" sz="2200" i="1" dirty="0"/>
              <a:t>To build an awareness of earth friendly, sustainable living practices that improve the quality of life we enjoy in our community, and to have a positive impact on our environment.</a:t>
            </a:r>
          </a:p>
          <a:p>
            <a:endParaRPr lang="en-US" sz="2200" i="1" dirty="0"/>
          </a:p>
          <a:p>
            <a:r>
              <a:rPr lang="en-US" sz="2200" i="1" dirty="0"/>
              <a:t>	</a:t>
            </a:r>
            <a:r>
              <a:rPr lang="en-US" sz="2200" b="1" i="1" dirty="0"/>
              <a:t>Slogan:</a:t>
            </a:r>
            <a:r>
              <a:rPr lang="en-US" sz="2200" i="1" dirty="0"/>
              <a:t> Good for the community – Good for the environment.</a:t>
            </a:r>
          </a:p>
          <a:p>
            <a:endParaRPr lang="en-US" sz="2200" i="1" dirty="0"/>
          </a:p>
        </p:txBody>
      </p:sp>
      <p:sp>
        <p:nvSpPr>
          <p:cNvPr id="12" name="TextBox 11">
            <a:extLst>
              <a:ext uri="{FF2B5EF4-FFF2-40B4-BE49-F238E27FC236}">
                <a16:creationId xmlns:a16="http://schemas.microsoft.com/office/drawing/2014/main" xmlns="" id="{1BCAF405-D61F-49A7-BF48-1487AC55B755}"/>
              </a:ext>
            </a:extLst>
          </p:cNvPr>
          <p:cNvSpPr txBox="1"/>
          <p:nvPr/>
        </p:nvSpPr>
        <p:spPr>
          <a:xfrm>
            <a:off x="302335" y="4939316"/>
            <a:ext cx="9555982" cy="1446550"/>
          </a:xfrm>
          <a:prstGeom prst="rect">
            <a:avLst/>
          </a:prstGeom>
          <a:noFill/>
        </p:spPr>
        <p:txBody>
          <a:bodyPr wrap="square" rtlCol="0">
            <a:spAutoFit/>
          </a:bodyPr>
          <a:lstStyle/>
          <a:p>
            <a:r>
              <a:rPr lang="en-US" sz="2200" b="1" dirty="0">
                <a:solidFill>
                  <a:srgbClr val="00B050"/>
                </a:solidFill>
              </a:rPr>
              <a:t>February 2018:</a:t>
            </a:r>
            <a:r>
              <a:rPr lang="en-US" sz="2200" dirty="0">
                <a:solidFill>
                  <a:srgbClr val="00B050"/>
                </a:solidFill>
              </a:rPr>
              <a:t> </a:t>
            </a:r>
            <a:r>
              <a:rPr lang="en-US" sz="2200" dirty="0"/>
              <a:t>the Board of Directors approved Parkside GREEN as an Ad Hoc Committee. </a:t>
            </a:r>
          </a:p>
          <a:p>
            <a:endParaRPr lang="en-US" sz="2200" dirty="0"/>
          </a:p>
          <a:p>
            <a:r>
              <a:rPr lang="en-US" sz="2200" b="1" dirty="0">
                <a:solidFill>
                  <a:srgbClr val="00B050"/>
                </a:solidFill>
              </a:rPr>
              <a:t>Early 2019: </a:t>
            </a:r>
            <a:r>
              <a:rPr lang="en-US" sz="2200" dirty="0"/>
              <a:t>Parkside GREEN proclaimed an official, standing committee.</a:t>
            </a:r>
          </a:p>
        </p:txBody>
      </p:sp>
      <p:sp>
        <p:nvSpPr>
          <p:cNvPr id="2" name="TextBox 1">
            <a:extLst>
              <a:ext uri="{FF2B5EF4-FFF2-40B4-BE49-F238E27FC236}">
                <a16:creationId xmlns:a16="http://schemas.microsoft.com/office/drawing/2014/main" xmlns="" id="{EB62C1EC-9E54-4D4D-BD91-94A6F0A45730}"/>
              </a:ext>
            </a:extLst>
          </p:cNvPr>
          <p:cNvSpPr txBox="1"/>
          <p:nvPr/>
        </p:nvSpPr>
        <p:spPr>
          <a:xfrm>
            <a:off x="4999037" y="1026132"/>
            <a:ext cx="1615635" cy="369332"/>
          </a:xfrm>
          <a:prstGeom prst="rect">
            <a:avLst/>
          </a:prstGeom>
          <a:noFill/>
        </p:spPr>
        <p:txBody>
          <a:bodyPr wrap="none" rtlCol="0">
            <a:spAutoFit/>
          </a:bodyPr>
          <a:lstStyle/>
          <a:p>
            <a:r>
              <a:rPr lang="en-US" dirty="0"/>
              <a:t>Started in 2018</a:t>
            </a:r>
          </a:p>
        </p:txBody>
      </p:sp>
    </p:spTree>
    <p:extLst>
      <p:ext uri="{BB962C8B-B14F-4D97-AF65-F5344CB8AC3E}">
        <p14:creationId xmlns:p14="http://schemas.microsoft.com/office/powerpoint/2010/main" val="2427945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Community Garden</a:t>
            </a:r>
            <a:endParaRPr lang="en-US" sz="4000" dirty="0">
              <a:solidFill>
                <a:schemeClr val="tx1"/>
              </a:solidFill>
            </a:endParaRP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pic>
        <p:nvPicPr>
          <p:cNvPr id="6" name="Picture 5">
            <a:extLst>
              <a:ext uri="{FF2B5EF4-FFF2-40B4-BE49-F238E27FC236}">
                <a16:creationId xmlns:a16="http://schemas.microsoft.com/office/drawing/2014/main" xmlns="" id="{2CB9B67F-C8A8-4D6D-8274-A29677E701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02" y="2304233"/>
            <a:ext cx="4124780" cy="4523660"/>
          </a:xfrm>
          <a:prstGeom prst="rect">
            <a:avLst/>
          </a:prstGeom>
        </p:spPr>
      </p:pic>
      <p:pic>
        <p:nvPicPr>
          <p:cNvPr id="9" name="Picture 8">
            <a:extLst>
              <a:ext uri="{FF2B5EF4-FFF2-40B4-BE49-F238E27FC236}">
                <a16:creationId xmlns:a16="http://schemas.microsoft.com/office/drawing/2014/main" xmlns="" id="{8C06853B-1CF4-4FA4-A447-3B02D0AAA5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7198" y="1617785"/>
            <a:ext cx="7477200" cy="5210108"/>
          </a:xfrm>
          <a:prstGeom prst="rect">
            <a:avLst/>
          </a:prstGeom>
        </p:spPr>
      </p:pic>
      <p:sp>
        <p:nvSpPr>
          <p:cNvPr id="3" name="TextBox 2">
            <a:extLst>
              <a:ext uri="{FF2B5EF4-FFF2-40B4-BE49-F238E27FC236}">
                <a16:creationId xmlns:a16="http://schemas.microsoft.com/office/drawing/2014/main" xmlns="" id="{B67DBD4F-4DB4-426B-BC0C-A1EBD25E72A0}"/>
              </a:ext>
            </a:extLst>
          </p:cNvPr>
          <p:cNvSpPr txBox="1"/>
          <p:nvPr/>
        </p:nvSpPr>
        <p:spPr>
          <a:xfrm>
            <a:off x="0" y="1591677"/>
            <a:ext cx="4627197" cy="707886"/>
          </a:xfrm>
          <a:prstGeom prst="rect">
            <a:avLst/>
          </a:prstGeom>
          <a:noFill/>
        </p:spPr>
        <p:txBody>
          <a:bodyPr wrap="square" rtlCol="0">
            <a:spAutoFit/>
          </a:bodyPr>
          <a:lstStyle/>
          <a:p>
            <a:r>
              <a:rPr lang="en-US" sz="2000" b="1" dirty="0">
                <a:solidFill>
                  <a:srgbClr val="00B050"/>
                </a:solidFill>
              </a:rPr>
              <a:t>Garden Scavenger Hunt activity on Halloween for the gardener kids</a:t>
            </a:r>
          </a:p>
        </p:txBody>
      </p:sp>
    </p:spTree>
    <p:extLst>
      <p:ext uri="{BB962C8B-B14F-4D97-AF65-F5344CB8AC3E}">
        <p14:creationId xmlns:p14="http://schemas.microsoft.com/office/powerpoint/2010/main" val="146947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sp>
        <p:nvSpPr>
          <p:cNvPr id="2" name="TextBox 1">
            <a:extLst>
              <a:ext uri="{FF2B5EF4-FFF2-40B4-BE49-F238E27FC236}">
                <a16:creationId xmlns:a16="http://schemas.microsoft.com/office/drawing/2014/main" xmlns="" id="{4B096766-9A0B-483D-8E5A-CB2FF297340D}"/>
              </a:ext>
            </a:extLst>
          </p:cNvPr>
          <p:cNvSpPr txBox="1"/>
          <p:nvPr/>
        </p:nvSpPr>
        <p:spPr>
          <a:xfrm>
            <a:off x="2849724" y="1078880"/>
            <a:ext cx="8215198" cy="523220"/>
          </a:xfrm>
          <a:prstGeom prst="rect">
            <a:avLst/>
          </a:prstGeom>
          <a:noFill/>
        </p:spPr>
        <p:txBody>
          <a:bodyPr wrap="none" rtlCol="0">
            <a:spAutoFit/>
          </a:bodyPr>
          <a:lstStyle/>
          <a:p>
            <a:r>
              <a:rPr lang="en-US" sz="2800" b="1" dirty="0">
                <a:solidFill>
                  <a:srgbClr val="00B050"/>
                </a:solidFill>
              </a:rPr>
              <a:t>Many residents are concerned about proper recycling </a:t>
            </a:r>
          </a:p>
        </p:txBody>
      </p:sp>
      <p:pic>
        <p:nvPicPr>
          <p:cNvPr id="8" name="Picture 7">
            <a:extLst>
              <a:ext uri="{FF2B5EF4-FFF2-40B4-BE49-F238E27FC236}">
                <a16:creationId xmlns:a16="http://schemas.microsoft.com/office/drawing/2014/main" xmlns="" id="{2F87FD07-B88B-4200-8A8F-F10229DED2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80447"/>
            <a:ext cx="5105951" cy="4322311"/>
          </a:xfrm>
          <a:prstGeom prst="rect">
            <a:avLst/>
          </a:prstGeom>
        </p:spPr>
      </p:pic>
      <p:sp>
        <p:nvSpPr>
          <p:cNvPr id="12" name="TextBox 11">
            <a:extLst>
              <a:ext uri="{FF2B5EF4-FFF2-40B4-BE49-F238E27FC236}">
                <a16:creationId xmlns:a16="http://schemas.microsoft.com/office/drawing/2014/main" xmlns="" id="{DAE64523-014B-47CF-BC68-F1A31CCBD23B}"/>
              </a:ext>
            </a:extLst>
          </p:cNvPr>
          <p:cNvSpPr txBox="1"/>
          <p:nvPr/>
        </p:nvSpPr>
        <p:spPr>
          <a:xfrm>
            <a:off x="8792063" y="2116408"/>
            <a:ext cx="3430986" cy="4154984"/>
          </a:xfrm>
          <a:prstGeom prst="rect">
            <a:avLst/>
          </a:prstGeom>
          <a:noFill/>
        </p:spPr>
        <p:txBody>
          <a:bodyPr wrap="square" rtlCol="0">
            <a:spAutoFit/>
          </a:bodyPr>
          <a:lstStyle/>
          <a:p>
            <a:r>
              <a:rPr lang="en-US" sz="2400" dirty="0"/>
              <a:t>2. Put tips in newsletters</a:t>
            </a:r>
          </a:p>
          <a:p>
            <a:r>
              <a:rPr lang="en-US" sz="2400" dirty="0"/>
              <a:t>3. Educate at information </a:t>
            </a:r>
          </a:p>
          <a:p>
            <a:r>
              <a:rPr lang="en-US" sz="2400" dirty="0"/>
              <a:t>    tables/ community days</a:t>
            </a:r>
          </a:p>
          <a:p>
            <a:pPr marL="457200" indent="-457200">
              <a:buAutoNum type="arabicPeriod" startAt="4"/>
            </a:pPr>
            <a:r>
              <a:rPr lang="en-US" sz="2400" dirty="0"/>
              <a:t>Reach out to Montgomery County DEP for resources and assistance.</a:t>
            </a:r>
          </a:p>
          <a:p>
            <a:pPr marL="457200" indent="-457200">
              <a:buFontTx/>
              <a:buAutoNum type="arabicPeriod" startAt="4"/>
            </a:pPr>
            <a:r>
              <a:rPr lang="en-US" sz="2400" dirty="0"/>
              <a:t>Buddy up with county on “door hanger” program</a:t>
            </a:r>
          </a:p>
          <a:p>
            <a:r>
              <a:rPr lang="en-US" sz="2400" dirty="0"/>
              <a:t>	</a:t>
            </a:r>
          </a:p>
        </p:txBody>
      </p:sp>
      <p:pic>
        <p:nvPicPr>
          <p:cNvPr id="18" name="Picture 17">
            <a:extLst>
              <a:ext uri="{FF2B5EF4-FFF2-40B4-BE49-F238E27FC236}">
                <a16:creationId xmlns:a16="http://schemas.microsoft.com/office/drawing/2014/main" xmlns="" id="{A93ED51A-DC9F-4027-85ED-D804261880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07099" y="2758721"/>
            <a:ext cx="3307357" cy="3365762"/>
          </a:xfrm>
          <a:prstGeom prst="rect">
            <a:avLst/>
          </a:prstGeom>
        </p:spPr>
      </p:pic>
      <p:sp>
        <p:nvSpPr>
          <p:cNvPr id="19" name="TextBox 18">
            <a:extLst>
              <a:ext uri="{FF2B5EF4-FFF2-40B4-BE49-F238E27FC236}">
                <a16:creationId xmlns:a16="http://schemas.microsoft.com/office/drawing/2014/main" xmlns="" id="{169DA0AB-4DC6-4822-AF17-1B0DE1B2140E}"/>
              </a:ext>
            </a:extLst>
          </p:cNvPr>
          <p:cNvSpPr txBox="1"/>
          <p:nvPr/>
        </p:nvSpPr>
        <p:spPr>
          <a:xfrm>
            <a:off x="1991718" y="4345"/>
            <a:ext cx="7918852" cy="1077218"/>
          </a:xfrm>
          <a:prstGeom prst="rect">
            <a:avLst/>
          </a:prstGeom>
          <a:noFill/>
        </p:spPr>
        <p:txBody>
          <a:bodyPr wrap="square" rtlCol="0">
            <a:spAutoFit/>
          </a:bodyPr>
          <a:lstStyle/>
          <a:p>
            <a:pPr algn="ctr"/>
            <a:r>
              <a:rPr lang="en-US" sz="3200" dirty="0">
                <a:solidFill>
                  <a:schemeClr val="tx1"/>
                </a:solidFill>
              </a:rPr>
              <a:t>Proper Waste Disposal </a:t>
            </a:r>
          </a:p>
          <a:p>
            <a:pPr algn="ctr"/>
            <a:r>
              <a:rPr lang="en-US" sz="3200" dirty="0">
                <a:solidFill>
                  <a:schemeClr val="tx1"/>
                </a:solidFill>
              </a:rPr>
              <a:t>&amp; Recycling Awareness</a:t>
            </a:r>
            <a:endParaRPr lang="en-US" sz="3200" dirty="0"/>
          </a:p>
        </p:txBody>
      </p:sp>
      <p:sp>
        <p:nvSpPr>
          <p:cNvPr id="22" name="TextBox 21">
            <a:extLst>
              <a:ext uri="{FF2B5EF4-FFF2-40B4-BE49-F238E27FC236}">
                <a16:creationId xmlns:a16="http://schemas.microsoft.com/office/drawing/2014/main" xmlns="" id="{4A204A4A-F352-4201-8FB7-7369CECBB43E}"/>
              </a:ext>
            </a:extLst>
          </p:cNvPr>
          <p:cNvSpPr txBox="1"/>
          <p:nvPr/>
        </p:nvSpPr>
        <p:spPr>
          <a:xfrm>
            <a:off x="49131" y="1654743"/>
            <a:ext cx="7316811" cy="461665"/>
          </a:xfrm>
          <a:prstGeom prst="rect">
            <a:avLst/>
          </a:prstGeom>
          <a:noFill/>
        </p:spPr>
        <p:txBody>
          <a:bodyPr wrap="none" rtlCol="0">
            <a:spAutoFit/>
          </a:bodyPr>
          <a:lstStyle/>
          <a:p>
            <a:r>
              <a:rPr lang="en-US" sz="2400" b="1" dirty="0"/>
              <a:t>1. Field Trip to the Montgomery County Recycling Center</a:t>
            </a:r>
          </a:p>
        </p:txBody>
      </p:sp>
    </p:spTree>
    <p:extLst>
      <p:ext uri="{BB962C8B-B14F-4D97-AF65-F5344CB8AC3E}">
        <p14:creationId xmlns:p14="http://schemas.microsoft.com/office/powerpoint/2010/main" val="375150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pic>
        <p:nvPicPr>
          <p:cNvPr id="3" name="Picture 2">
            <a:extLst>
              <a:ext uri="{FF2B5EF4-FFF2-40B4-BE49-F238E27FC236}">
                <a16:creationId xmlns:a16="http://schemas.microsoft.com/office/drawing/2014/main" xmlns="" id="{9E7BBE0C-587E-4C4A-932D-014D6812E9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0269" y="0"/>
            <a:ext cx="5641619" cy="6858000"/>
          </a:xfrm>
          <a:prstGeom prst="rect">
            <a:avLst/>
          </a:prstGeom>
        </p:spPr>
      </p:pic>
      <p:sp>
        <p:nvSpPr>
          <p:cNvPr id="4" name="TextBox 3">
            <a:extLst>
              <a:ext uri="{FF2B5EF4-FFF2-40B4-BE49-F238E27FC236}">
                <a16:creationId xmlns:a16="http://schemas.microsoft.com/office/drawing/2014/main" xmlns="" id="{984ED9F2-421C-4EF6-A347-3FB12A76AF20}"/>
              </a:ext>
            </a:extLst>
          </p:cNvPr>
          <p:cNvSpPr txBox="1"/>
          <p:nvPr/>
        </p:nvSpPr>
        <p:spPr>
          <a:xfrm>
            <a:off x="1627834" y="-21446"/>
            <a:ext cx="4792435" cy="1569660"/>
          </a:xfrm>
          <a:prstGeom prst="rect">
            <a:avLst/>
          </a:prstGeom>
          <a:noFill/>
        </p:spPr>
        <p:txBody>
          <a:bodyPr wrap="square" rtlCol="0">
            <a:spAutoFit/>
          </a:bodyPr>
          <a:lstStyle/>
          <a:p>
            <a:r>
              <a:rPr lang="en-US" sz="3600" dirty="0"/>
              <a:t>Buddy Up Door Hanger Program: </a:t>
            </a:r>
            <a:r>
              <a:rPr lang="en-US" sz="2400" dirty="0"/>
              <a:t>Recycling, waste and a place for everything</a:t>
            </a:r>
          </a:p>
        </p:txBody>
      </p:sp>
      <p:sp>
        <p:nvSpPr>
          <p:cNvPr id="6" name="TextBox 5">
            <a:extLst>
              <a:ext uri="{FF2B5EF4-FFF2-40B4-BE49-F238E27FC236}">
                <a16:creationId xmlns:a16="http://schemas.microsoft.com/office/drawing/2014/main" xmlns="" id="{08CA3DA9-2584-4507-B39C-53B8E587FAE4}"/>
              </a:ext>
            </a:extLst>
          </p:cNvPr>
          <p:cNvSpPr txBox="1"/>
          <p:nvPr/>
        </p:nvSpPr>
        <p:spPr>
          <a:xfrm>
            <a:off x="1061052" y="2611693"/>
            <a:ext cx="4425043" cy="1200329"/>
          </a:xfrm>
          <a:prstGeom prst="rect">
            <a:avLst/>
          </a:prstGeom>
          <a:noFill/>
        </p:spPr>
        <p:txBody>
          <a:bodyPr wrap="square" rtlCol="0">
            <a:spAutoFit/>
          </a:bodyPr>
          <a:lstStyle/>
          <a:p>
            <a:r>
              <a:rPr lang="en-US" dirty="0"/>
              <a:t>Montgomery County DEP (Recycling and Management Resources Division) and Parkside volunteers buddied up to distribute door hangers to all resident homes.</a:t>
            </a:r>
          </a:p>
        </p:txBody>
      </p:sp>
      <p:sp>
        <p:nvSpPr>
          <p:cNvPr id="8" name="TextBox 7">
            <a:extLst>
              <a:ext uri="{FF2B5EF4-FFF2-40B4-BE49-F238E27FC236}">
                <a16:creationId xmlns:a16="http://schemas.microsoft.com/office/drawing/2014/main" xmlns="" id="{C8762724-CBF4-478F-B4A5-26A493482A87}"/>
              </a:ext>
            </a:extLst>
          </p:cNvPr>
          <p:cNvSpPr txBox="1"/>
          <p:nvPr/>
        </p:nvSpPr>
        <p:spPr>
          <a:xfrm>
            <a:off x="987574" y="4816227"/>
            <a:ext cx="4498521" cy="1754326"/>
          </a:xfrm>
          <a:prstGeom prst="rect">
            <a:avLst/>
          </a:prstGeom>
          <a:noFill/>
        </p:spPr>
        <p:txBody>
          <a:bodyPr wrap="square" rtlCol="0">
            <a:spAutoFit/>
          </a:bodyPr>
          <a:lstStyle/>
          <a:p>
            <a:r>
              <a:rPr lang="en-US" dirty="0"/>
              <a:t>We developed our own Parkside GREEN info card to supplement the county recycling information. This included e.g. resources for donating items, composting services, local retailers that collect certain items for recycling, etc. </a:t>
            </a:r>
          </a:p>
        </p:txBody>
      </p:sp>
      <p:pic>
        <p:nvPicPr>
          <p:cNvPr id="10" name="Picture 9">
            <a:extLst>
              <a:ext uri="{FF2B5EF4-FFF2-40B4-BE49-F238E27FC236}">
                <a16:creationId xmlns:a16="http://schemas.microsoft.com/office/drawing/2014/main" xmlns="" id="{3E213AE1-0152-42E5-AE6E-134A4D6003C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63496" y="1981237"/>
            <a:ext cx="2857899" cy="571580"/>
          </a:xfrm>
          <a:prstGeom prst="rect">
            <a:avLst/>
          </a:prstGeom>
        </p:spPr>
      </p:pic>
      <p:pic>
        <p:nvPicPr>
          <p:cNvPr id="11" name="Picture 10">
            <a:extLst>
              <a:ext uri="{FF2B5EF4-FFF2-40B4-BE49-F238E27FC236}">
                <a16:creationId xmlns:a16="http://schemas.microsoft.com/office/drawing/2014/main" xmlns="" id="{E6D58E1F-0055-4A08-A760-38A180C217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9446" y="4108347"/>
            <a:ext cx="756775" cy="718582"/>
          </a:xfrm>
          <a:prstGeom prst="rect">
            <a:avLst/>
          </a:prstGeom>
        </p:spPr>
      </p:pic>
      <p:sp>
        <p:nvSpPr>
          <p:cNvPr id="12" name="TextBox 11">
            <a:extLst>
              <a:ext uri="{FF2B5EF4-FFF2-40B4-BE49-F238E27FC236}">
                <a16:creationId xmlns:a16="http://schemas.microsoft.com/office/drawing/2014/main" xmlns="" id="{2505D789-C0D8-4C65-A0AF-2046BBB2D081}"/>
              </a:ext>
            </a:extLst>
          </p:cNvPr>
          <p:cNvSpPr txBox="1"/>
          <p:nvPr/>
        </p:nvSpPr>
        <p:spPr>
          <a:xfrm>
            <a:off x="2063691" y="4252195"/>
            <a:ext cx="2419764" cy="430887"/>
          </a:xfrm>
          <a:prstGeom prst="rect">
            <a:avLst/>
          </a:prstGeom>
          <a:noFill/>
        </p:spPr>
        <p:txBody>
          <a:bodyPr wrap="square" rtlCol="0">
            <a:spAutoFit/>
          </a:bodyPr>
          <a:lstStyle/>
          <a:p>
            <a:r>
              <a:rPr lang="en-US" sz="2200" b="1" dirty="0">
                <a:solidFill>
                  <a:srgbClr val="00B050"/>
                </a:solidFill>
              </a:rPr>
              <a:t>Did You Know…</a:t>
            </a:r>
          </a:p>
        </p:txBody>
      </p:sp>
    </p:spTree>
    <p:extLst>
      <p:ext uri="{BB962C8B-B14F-4D97-AF65-F5344CB8AC3E}">
        <p14:creationId xmlns:p14="http://schemas.microsoft.com/office/powerpoint/2010/main" val="384233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Waste Disposal: Promote Composting Services</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sp>
        <p:nvSpPr>
          <p:cNvPr id="2" name="TextBox 1">
            <a:extLst>
              <a:ext uri="{FF2B5EF4-FFF2-40B4-BE49-F238E27FC236}">
                <a16:creationId xmlns:a16="http://schemas.microsoft.com/office/drawing/2014/main" xmlns="" id="{8CC6836C-5232-4CEC-AC79-87CA3DF6A5F3}"/>
              </a:ext>
            </a:extLst>
          </p:cNvPr>
          <p:cNvSpPr txBox="1"/>
          <p:nvPr/>
        </p:nvSpPr>
        <p:spPr>
          <a:xfrm>
            <a:off x="205991" y="1617783"/>
            <a:ext cx="7468437" cy="1077218"/>
          </a:xfrm>
          <a:prstGeom prst="rect">
            <a:avLst/>
          </a:prstGeom>
          <a:noFill/>
        </p:spPr>
        <p:txBody>
          <a:bodyPr wrap="square" rtlCol="0">
            <a:spAutoFit/>
          </a:bodyPr>
          <a:lstStyle/>
          <a:p>
            <a:r>
              <a:rPr lang="en-US" sz="3200" b="1" dirty="0">
                <a:solidFill>
                  <a:srgbClr val="00B050"/>
                </a:solidFill>
              </a:rPr>
              <a:t>Promote composting </a:t>
            </a:r>
            <a:r>
              <a:rPr lang="en-US" sz="3200" dirty="0">
                <a:solidFill>
                  <a:srgbClr val="00B050"/>
                </a:solidFill>
              </a:rPr>
              <a:t>– at local merchants, with a pickup service, and at the garden</a:t>
            </a:r>
          </a:p>
        </p:txBody>
      </p:sp>
      <p:pic>
        <p:nvPicPr>
          <p:cNvPr id="4" name="Picture 3">
            <a:extLst>
              <a:ext uri="{FF2B5EF4-FFF2-40B4-BE49-F238E27FC236}">
                <a16:creationId xmlns:a16="http://schemas.microsoft.com/office/drawing/2014/main" xmlns="" id="{82379D74-BB66-429C-B5A7-78EF0665D9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9664" y="4602818"/>
            <a:ext cx="1905266" cy="571580"/>
          </a:xfrm>
          <a:prstGeom prst="rect">
            <a:avLst/>
          </a:prstGeom>
        </p:spPr>
      </p:pic>
      <p:pic>
        <p:nvPicPr>
          <p:cNvPr id="6" name="Picture 5">
            <a:extLst>
              <a:ext uri="{FF2B5EF4-FFF2-40B4-BE49-F238E27FC236}">
                <a16:creationId xmlns:a16="http://schemas.microsoft.com/office/drawing/2014/main" xmlns="" id="{97B71DFF-5FEB-490D-8BD8-C28BE0F09E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5700" y="2956523"/>
            <a:ext cx="4232106" cy="3795341"/>
          </a:xfrm>
          <a:prstGeom prst="rect">
            <a:avLst/>
          </a:prstGeom>
        </p:spPr>
      </p:pic>
      <p:sp>
        <p:nvSpPr>
          <p:cNvPr id="8" name="TextBox 7">
            <a:extLst>
              <a:ext uri="{FF2B5EF4-FFF2-40B4-BE49-F238E27FC236}">
                <a16:creationId xmlns:a16="http://schemas.microsoft.com/office/drawing/2014/main" xmlns="" id="{CD35D431-0675-49FA-8FBA-1F242421D2BF}"/>
              </a:ext>
            </a:extLst>
          </p:cNvPr>
          <p:cNvSpPr txBox="1"/>
          <p:nvPr/>
        </p:nvSpPr>
        <p:spPr>
          <a:xfrm>
            <a:off x="7674428" y="1725417"/>
            <a:ext cx="4376341" cy="1231106"/>
          </a:xfrm>
          <a:prstGeom prst="rect">
            <a:avLst/>
          </a:prstGeom>
          <a:noFill/>
        </p:spPr>
        <p:txBody>
          <a:bodyPr wrap="square" rtlCol="0">
            <a:spAutoFit/>
          </a:bodyPr>
          <a:lstStyle/>
          <a:p>
            <a:r>
              <a:rPr lang="en-US" sz="2000" b="1" dirty="0">
                <a:solidFill>
                  <a:srgbClr val="00B050"/>
                </a:solidFill>
              </a:rPr>
              <a:t>Compost bin </a:t>
            </a:r>
            <a:r>
              <a:rPr lang="en-US" dirty="0"/>
              <a:t>at Community Garden for minimal brown &amp; green dry composting; no food waste. </a:t>
            </a:r>
            <a:r>
              <a:rPr lang="en-US" sz="1600" dirty="0"/>
              <a:t>(besides coffee grounds, tea bags and egg shells).</a:t>
            </a:r>
          </a:p>
        </p:txBody>
      </p:sp>
      <p:pic>
        <p:nvPicPr>
          <p:cNvPr id="10" name="Picture 9">
            <a:extLst>
              <a:ext uri="{FF2B5EF4-FFF2-40B4-BE49-F238E27FC236}">
                <a16:creationId xmlns:a16="http://schemas.microsoft.com/office/drawing/2014/main" xmlns="" id="{99E1961E-658C-4061-A693-23D53AB1A0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398" y="2795139"/>
            <a:ext cx="1905266" cy="2379259"/>
          </a:xfrm>
          <a:prstGeom prst="rect">
            <a:avLst/>
          </a:prstGeom>
        </p:spPr>
      </p:pic>
      <p:sp>
        <p:nvSpPr>
          <p:cNvPr id="11" name="TextBox 10">
            <a:extLst>
              <a:ext uri="{FF2B5EF4-FFF2-40B4-BE49-F238E27FC236}">
                <a16:creationId xmlns:a16="http://schemas.microsoft.com/office/drawing/2014/main" xmlns="" id="{FF0A7E44-C224-4B2F-8D84-2721211B7F05}"/>
              </a:ext>
            </a:extLst>
          </p:cNvPr>
          <p:cNvSpPr txBox="1"/>
          <p:nvPr/>
        </p:nvSpPr>
        <p:spPr>
          <a:xfrm>
            <a:off x="139907" y="5274536"/>
            <a:ext cx="4147456" cy="1477328"/>
          </a:xfrm>
          <a:prstGeom prst="rect">
            <a:avLst/>
          </a:prstGeom>
          <a:noFill/>
        </p:spPr>
        <p:txBody>
          <a:bodyPr wrap="square" rtlCol="0">
            <a:spAutoFit/>
          </a:bodyPr>
          <a:lstStyle/>
          <a:p>
            <a:r>
              <a:rPr lang="en-US" b="1" u="sng" dirty="0">
                <a:solidFill>
                  <a:srgbClr val="00B050"/>
                </a:solidFill>
              </a:rPr>
              <a:t>Compost Crew </a:t>
            </a:r>
            <a:r>
              <a:rPr lang="en-US" dirty="0"/>
              <a:t>has a pickup service with special pricing for our area/community. Interest and participation increases slowly each year as more people become interested and learn about the benefits. </a:t>
            </a:r>
          </a:p>
        </p:txBody>
      </p:sp>
      <p:sp>
        <p:nvSpPr>
          <p:cNvPr id="12" name="TextBox 11">
            <a:extLst>
              <a:ext uri="{FF2B5EF4-FFF2-40B4-BE49-F238E27FC236}">
                <a16:creationId xmlns:a16="http://schemas.microsoft.com/office/drawing/2014/main" xmlns="" id="{E9285E07-7142-4F26-8135-4ABFF2246D9E}"/>
              </a:ext>
            </a:extLst>
          </p:cNvPr>
          <p:cNvSpPr txBox="1"/>
          <p:nvPr/>
        </p:nvSpPr>
        <p:spPr>
          <a:xfrm>
            <a:off x="4973840" y="2795139"/>
            <a:ext cx="2341360" cy="3139321"/>
          </a:xfrm>
          <a:prstGeom prst="rect">
            <a:avLst/>
          </a:prstGeom>
          <a:noFill/>
        </p:spPr>
        <p:txBody>
          <a:bodyPr wrap="square" rtlCol="0">
            <a:spAutoFit/>
          </a:bodyPr>
          <a:lstStyle/>
          <a:p>
            <a:r>
              <a:rPr lang="en-US" dirty="0"/>
              <a:t>There are a few different compost service companies in Maryland/they tend to focus on different neighborhood areas without overlap. Check out:</a:t>
            </a:r>
          </a:p>
          <a:p>
            <a:r>
              <a:rPr lang="en-US" b="1" i="1" dirty="0">
                <a:solidFill>
                  <a:srgbClr val="00B050"/>
                </a:solidFill>
              </a:rPr>
              <a:t>CompostCrew.com </a:t>
            </a:r>
            <a:r>
              <a:rPr lang="en-US" dirty="0"/>
              <a:t>and </a:t>
            </a:r>
            <a:r>
              <a:rPr lang="en-US" b="1" i="1" dirty="0">
                <a:solidFill>
                  <a:srgbClr val="00B050"/>
                </a:solidFill>
              </a:rPr>
              <a:t>VeteranCompost.com</a:t>
            </a:r>
          </a:p>
        </p:txBody>
      </p:sp>
    </p:spTree>
    <p:extLst>
      <p:ext uri="{BB962C8B-B14F-4D97-AF65-F5344CB8AC3E}">
        <p14:creationId xmlns:p14="http://schemas.microsoft.com/office/powerpoint/2010/main" val="58491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Litter Walks – Plogging</a:t>
            </a:r>
          </a:p>
          <a:p>
            <a:pPr algn="ctr"/>
            <a:r>
              <a:rPr lang="en-US" sz="3600" i="1" dirty="0">
                <a:solidFill>
                  <a:schemeClr val="tx1"/>
                </a:solidFill>
              </a:rPr>
              <a:t>Parkside Green is </a:t>
            </a:r>
            <a:r>
              <a:rPr lang="en-US" sz="3600" i="1" dirty="0" err="1">
                <a:solidFill>
                  <a:schemeClr val="tx1"/>
                </a:solidFill>
              </a:rPr>
              <a:t>Talkin</a:t>
            </a:r>
            <a:r>
              <a:rPr lang="en-US" sz="3600" i="1" dirty="0">
                <a:solidFill>
                  <a:schemeClr val="tx1"/>
                </a:solidFill>
              </a:rPr>
              <a:t>’ Trash </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sp>
        <p:nvSpPr>
          <p:cNvPr id="2" name="TextBox 1">
            <a:extLst>
              <a:ext uri="{FF2B5EF4-FFF2-40B4-BE49-F238E27FC236}">
                <a16:creationId xmlns:a16="http://schemas.microsoft.com/office/drawing/2014/main" xmlns="" id="{6C2C3E20-6CD6-4571-9C79-91B4FBD7FDFF}"/>
              </a:ext>
            </a:extLst>
          </p:cNvPr>
          <p:cNvSpPr txBox="1"/>
          <p:nvPr/>
        </p:nvSpPr>
        <p:spPr>
          <a:xfrm>
            <a:off x="922564" y="1654550"/>
            <a:ext cx="9486900" cy="1077218"/>
          </a:xfrm>
          <a:prstGeom prst="rect">
            <a:avLst/>
          </a:prstGeom>
          <a:noFill/>
        </p:spPr>
        <p:txBody>
          <a:bodyPr wrap="square" rtlCol="0">
            <a:spAutoFit/>
          </a:bodyPr>
          <a:lstStyle/>
          <a:p>
            <a:r>
              <a:rPr lang="en-US" sz="2800" b="1" dirty="0">
                <a:solidFill>
                  <a:srgbClr val="00B050"/>
                </a:solidFill>
              </a:rPr>
              <a:t>Litter Walks </a:t>
            </a:r>
            <a:r>
              <a:rPr lang="en-US" dirty="0"/>
              <a:t>have been a regular ongoing activity with dedicated “regulars” and also newcomers.  Started as once a month, and have often been twice a month; also do year-round now.   	</a:t>
            </a:r>
            <a:r>
              <a:rPr lang="en-US" sz="1600" i="1" dirty="0"/>
              <a:t>The weekend litter walks supplement the grounds maintenance staff who pick up during the week.</a:t>
            </a:r>
          </a:p>
        </p:txBody>
      </p:sp>
      <p:pic>
        <p:nvPicPr>
          <p:cNvPr id="4" name="Picture 3">
            <a:extLst>
              <a:ext uri="{FF2B5EF4-FFF2-40B4-BE49-F238E27FC236}">
                <a16:creationId xmlns:a16="http://schemas.microsoft.com/office/drawing/2014/main" xmlns="" id="{9DDD6A6E-931D-4686-9A86-B761BA8144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6889" y="2894872"/>
            <a:ext cx="3236796" cy="3468805"/>
          </a:xfrm>
          <a:prstGeom prst="rect">
            <a:avLst/>
          </a:prstGeom>
        </p:spPr>
      </p:pic>
      <p:pic>
        <p:nvPicPr>
          <p:cNvPr id="8" name="Picture 7">
            <a:extLst>
              <a:ext uri="{FF2B5EF4-FFF2-40B4-BE49-F238E27FC236}">
                <a16:creationId xmlns:a16="http://schemas.microsoft.com/office/drawing/2014/main" xmlns="" id="{58387445-C13A-4247-9304-D67E65D11C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5503" y="3057297"/>
            <a:ext cx="4022329" cy="3569056"/>
          </a:xfrm>
          <a:prstGeom prst="rect">
            <a:avLst/>
          </a:prstGeom>
        </p:spPr>
      </p:pic>
      <p:pic>
        <p:nvPicPr>
          <p:cNvPr id="10" name="Picture 9">
            <a:extLst>
              <a:ext uri="{FF2B5EF4-FFF2-40B4-BE49-F238E27FC236}">
                <a16:creationId xmlns:a16="http://schemas.microsoft.com/office/drawing/2014/main" xmlns="" id="{77D7ABAB-995D-4DE5-9840-DD4A1D18A0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992" y="4126232"/>
            <a:ext cx="3333495" cy="2500121"/>
          </a:xfrm>
          <a:prstGeom prst="rect">
            <a:avLst/>
          </a:prstGeom>
        </p:spPr>
      </p:pic>
      <p:sp>
        <p:nvSpPr>
          <p:cNvPr id="6" name="TextBox 5">
            <a:extLst>
              <a:ext uri="{FF2B5EF4-FFF2-40B4-BE49-F238E27FC236}">
                <a16:creationId xmlns:a16="http://schemas.microsoft.com/office/drawing/2014/main" xmlns="" id="{AA196A6D-A48F-4011-8A74-BE43305DF4DF}"/>
              </a:ext>
            </a:extLst>
          </p:cNvPr>
          <p:cNvSpPr txBox="1"/>
          <p:nvPr/>
        </p:nvSpPr>
        <p:spPr>
          <a:xfrm>
            <a:off x="3845616" y="6363677"/>
            <a:ext cx="2981940" cy="461665"/>
          </a:xfrm>
          <a:prstGeom prst="rect">
            <a:avLst/>
          </a:prstGeom>
          <a:noFill/>
        </p:spPr>
        <p:txBody>
          <a:bodyPr wrap="square" rtlCol="0">
            <a:spAutoFit/>
          </a:bodyPr>
          <a:lstStyle/>
          <a:p>
            <a:r>
              <a:rPr lang="en-US" sz="1200" b="0" i="1" dirty="0">
                <a:solidFill>
                  <a:srgbClr val="222222"/>
                </a:solidFill>
                <a:effectLst/>
                <a:latin typeface="Arial" panose="020B0604020202020204" pitchFamily="34" charset="0"/>
              </a:rPr>
              <a:t>Team’s Caption: “</a:t>
            </a:r>
            <a:r>
              <a:rPr lang="en-US" sz="1200" b="0" i="1" dirty="0" err="1">
                <a:solidFill>
                  <a:srgbClr val="222222"/>
                </a:solidFill>
                <a:effectLst/>
                <a:latin typeface="Arial" panose="020B0604020202020204" pitchFamily="34" charset="0"/>
              </a:rPr>
              <a:t>Litterly</a:t>
            </a:r>
            <a:r>
              <a:rPr lang="en-US" sz="1200" b="0" i="1" dirty="0">
                <a:solidFill>
                  <a:srgbClr val="222222"/>
                </a:solidFill>
                <a:effectLst/>
                <a:latin typeface="Arial" panose="020B0604020202020204" pitchFamily="34" charset="0"/>
              </a:rPr>
              <a:t> Most Wanted: Armed and Dangerous ... To Trash.”</a:t>
            </a:r>
            <a:endParaRPr lang="en-US" sz="1200" i="1" dirty="0"/>
          </a:p>
        </p:txBody>
      </p:sp>
    </p:spTree>
    <p:extLst>
      <p:ext uri="{BB962C8B-B14F-4D97-AF65-F5344CB8AC3E}">
        <p14:creationId xmlns:p14="http://schemas.microsoft.com/office/powerpoint/2010/main" val="161696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120866"/>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Earth Day Events and Activities</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pic>
        <p:nvPicPr>
          <p:cNvPr id="3" name="Picture 2">
            <a:extLst>
              <a:ext uri="{FF2B5EF4-FFF2-40B4-BE49-F238E27FC236}">
                <a16:creationId xmlns:a16="http://schemas.microsoft.com/office/drawing/2014/main" xmlns="" id="{00492D4D-76FD-40E5-A322-38E7B61A32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49432"/>
            <a:ext cx="3170271" cy="5008567"/>
          </a:xfrm>
          <a:prstGeom prst="rect">
            <a:avLst/>
          </a:prstGeom>
        </p:spPr>
      </p:pic>
      <p:pic>
        <p:nvPicPr>
          <p:cNvPr id="9" name="Picture 8">
            <a:extLst>
              <a:ext uri="{FF2B5EF4-FFF2-40B4-BE49-F238E27FC236}">
                <a16:creationId xmlns:a16="http://schemas.microsoft.com/office/drawing/2014/main" xmlns="" id="{192F6C62-1E90-4178-85E8-3B3CA40ADB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1569" y="1959428"/>
            <a:ext cx="3645511" cy="4833255"/>
          </a:xfrm>
          <a:prstGeom prst="rect">
            <a:avLst/>
          </a:prstGeom>
        </p:spPr>
      </p:pic>
      <p:sp>
        <p:nvSpPr>
          <p:cNvPr id="22" name="TextBox 21">
            <a:extLst>
              <a:ext uri="{FF2B5EF4-FFF2-40B4-BE49-F238E27FC236}">
                <a16:creationId xmlns:a16="http://schemas.microsoft.com/office/drawing/2014/main" xmlns="" id="{3D742A6C-244A-49A6-B72F-83E92351A090}"/>
              </a:ext>
            </a:extLst>
          </p:cNvPr>
          <p:cNvSpPr txBox="1"/>
          <p:nvPr/>
        </p:nvSpPr>
        <p:spPr>
          <a:xfrm>
            <a:off x="-96459" y="1420116"/>
            <a:ext cx="3713237" cy="369332"/>
          </a:xfrm>
          <a:prstGeom prst="rect">
            <a:avLst/>
          </a:prstGeom>
          <a:noFill/>
        </p:spPr>
        <p:txBody>
          <a:bodyPr wrap="square" rtlCol="0">
            <a:spAutoFit/>
          </a:bodyPr>
          <a:lstStyle/>
          <a:p>
            <a:r>
              <a:rPr lang="en-US" dirty="0"/>
              <a:t>Group activity making Earth Day sign</a:t>
            </a:r>
          </a:p>
        </p:txBody>
      </p:sp>
      <p:sp>
        <p:nvSpPr>
          <p:cNvPr id="24" name="TextBox 23">
            <a:extLst>
              <a:ext uri="{FF2B5EF4-FFF2-40B4-BE49-F238E27FC236}">
                <a16:creationId xmlns:a16="http://schemas.microsoft.com/office/drawing/2014/main" xmlns="" id="{D5384AE8-8369-4A53-A745-64CB69651EE0}"/>
              </a:ext>
            </a:extLst>
          </p:cNvPr>
          <p:cNvSpPr txBox="1"/>
          <p:nvPr/>
        </p:nvSpPr>
        <p:spPr>
          <a:xfrm>
            <a:off x="8041569" y="1527978"/>
            <a:ext cx="3848137" cy="369332"/>
          </a:xfrm>
          <a:prstGeom prst="rect">
            <a:avLst/>
          </a:prstGeom>
          <a:noFill/>
        </p:spPr>
        <p:txBody>
          <a:bodyPr wrap="square" rtlCol="0">
            <a:spAutoFit/>
          </a:bodyPr>
          <a:lstStyle/>
          <a:p>
            <a:r>
              <a:rPr lang="en-US" dirty="0"/>
              <a:t>Plant an herb or veggie to take home</a:t>
            </a:r>
          </a:p>
        </p:txBody>
      </p:sp>
      <p:sp>
        <p:nvSpPr>
          <p:cNvPr id="2" name="TextBox 1">
            <a:extLst>
              <a:ext uri="{FF2B5EF4-FFF2-40B4-BE49-F238E27FC236}">
                <a16:creationId xmlns:a16="http://schemas.microsoft.com/office/drawing/2014/main" xmlns="" id="{E2098685-32C2-4E85-94CE-6E6590323D69}"/>
              </a:ext>
            </a:extLst>
          </p:cNvPr>
          <p:cNvSpPr txBox="1"/>
          <p:nvPr/>
        </p:nvSpPr>
        <p:spPr>
          <a:xfrm>
            <a:off x="3388072" y="1712644"/>
            <a:ext cx="4146989" cy="1015663"/>
          </a:xfrm>
          <a:prstGeom prst="rect">
            <a:avLst/>
          </a:prstGeom>
          <a:noFill/>
        </p:spPr>
        <p:txBody>
          <a:bodyPr wrap="square" rtlCol="0">
            <a:spAutoFit/>
          </a:bodyPr>
          <a:lstStyle/>
          <a:p>
            <a:r>
              <a:rPr lang="en-US" dirty="0"/>
              <a:t>Other Activities/Info tables:</a:t>
            </a:r>
          </a:p>
          <a:p>
            <a:r>
              <a:rPr lang="en-US" sz="1400" dirty="0"/>
              <a:t>Poetry table, Compost Crew, Plastics Info, Drawing wildlife at Parkside, Weed Warrior, Recycling quizzes, etc.</a:t>
            </a:r>
          </a:p>
        </p:txBody>
      </p:sp>
      <p:pic>
        <p:nvPicPr>
          <p:cNvPr id="6" name="Picture 5">
            <a:extLst>
              <a:ext uri="{FF2B5EF4-FFF2-40B4-BE49-F238E27FC236}">
                <a16:creationId xmlns:a16="http://schemas.microsoft.com/office/drawing/2014/main" xmlns="" id="{137371DE-14C8-488A-A696-6EA5A07C5B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5563" y="2658893"/>
            <a:ext cx="4480713" cy="3957265"/>
          </a:xfrm>
          <a:prstGeom prst="rect">
            <a:avLst/>
          </a:prstGeom>
        </p:spPr>
      </p:pic>
    </p:spTree>
    <p:extLst>
      <p:ext uri="{BB962C8B-B14F-4D97-AF65-F5344CB8AC3E}">
        <p14:creationId xmlns:p14="http://schemas.microsoft.com/office/powerpoint/2010/main" val="35962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Earth Day Collection Activities</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sp>
        <p:nvSpPr>
          <p:cNvPr id="6" name="TextBox 5">
            <a:extLst>
              <a:ext uri="{FF2B5EF4-FFF2-40B4-BE49-F238E27FC236}">
                <a16:creationId xmlns:a16="http://schemas.microsoft.com/office/drawing/2014/main" xmlns="" id="{6E1D955E-A6B2-41F4-BCC2-42F7C5F23120}"/>
              </a:ext>
            </a:extLst>
          </p:cNvPr>
          <p:cNvSpPr txBox="1"/>
          <p:nvPr/>
        </p:nvSpPr>
        <p:spPr>
          <a:xfrm>
            <a:off x="332695" y="1705660"/>
            <a:ext cx="6786562" cy="830997"/>
          </a:xfrm>
          <a:prstGeom prst="rect">
            <a:avLst/>
          </a:prstGeom>
          <a:noFill/>
        </p:spPr>
        <p:txBody>
          <a:bodyPr wrap="square">
            <a:spAutoFit/>
          </a:bodyPr>
          <a:lstStyle/>
          <a:p>
            <a:r>
              <a:rPr lang="en-US" sz="2400" b="1" dirty="0">
                <a:solidFill>
                  <a:srgbClr val="00B050"/>
                </a:solidFill>
              </a:rPr>
              <a:t>Electronics, batteries, corks, scrap metal, ink cartridges, old shoes, etc. collection for recycling</a:t>
            </a:r>
          </a:p>
        </p:txBody>
      </p:sp>
      <p:pic>
        <p:nvPicPr>
          <p:cNvPr id="4" name="Picture 3">
            <a:extLst>
              <a:ext uri="{FF2B5EF4-FFF2-40B4-BE49-F238E27FC236}">
                <a16:creationId xmlns:a16="http://schemas.microsoft.com/office/drawing/2014/main" xmlns="" id="{44EEA519-78A5-49B9-B377-365581027D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992" y="2658438"/>
            <a:ext cx="4331178" cy="3954554"/>
          </a:xfrm>
          <a:prstGeom prst="rect">
            <a:avLst/>
          </a:prstGeom>
        </p:spPr>
      </p:pic>
      <p:pic>
        <p:nvPicPr>
          <p:cNvPr id="9" name="Picture 8">
            <a:extLst>
              <a:ext uri="{FF2B5EF4-FFF2-40B4-BE49-F238E27FC236}">
                <a16:creationId xmlns:a16="http://schemas.microsoft.com/office/drawing/2014/main" xmlns="" id="{82294D67-107C-45D3-82E1-BC7012A103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823088" y="2372750"/>
            <a:ext cx="4612819" cy="3459614"/>
          </a:xfrm>
          <a:prstGeom prst="rect">
            <a:avLst/>
          </a:prstGeom>
        </p:spPr>
      </p:pic>
      <p:pic>
        <p:nvPicPr>
          <p:cNvPr id="11" name="Picture 10">
            <a:extLst>
              <a:ext uri="{FF2B5EF4-FFF2-40B4-BE49-F238E27FC236}">
                <a16:creationId xmlns:a16="http://schemas.microsoft.com/office/drawing/2014/main" xmlns="" id="{27117396-8B2D-4705-97D9-53811EB856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2988" y="4635715"/>
            <a:ext cx="1086516" cy="724640"/>
          </a:xfrm>
          <a:prstGeom prst="rect">
            <a:avLst/>
          </a:prstGeom>
        </p:spPr>
      </p:pic>
      <p:sp>
        <p:nvSpPr>
          <p:cNvPr id="12" name="TextBox 11">
            <a:extLst>
              <a:ext uri="{FF2B5EF4-FFF2-40B4-BE49-F238E27FC236}">
                <a16:creationId xmlns:a16="http://schemas.microsoft.com/office/drawing/2014/main" xmlns="" id="{5301985B-11AF-446F-8C8F-C7F043A70BF0}"/>
              </a:ext>
            </a:extLst>
          </p:cNvPr>
          <p:cNvSpPr txBox="1"/>
          <p:nvPr/>
        </p:nvSpPr>
        <p:spPr>
          <a:xfrm>
            <a:off x="4987256" y="4065872"/>
            <a:ext cx="2663847" cy="923330"/>
          </a:xfrm>
          <a:prstGeom prst="rect">
            <a:avLst/>
          </a:prstGeom>
          <a:noFill/>
        </p:spPr>
        <p:txBody>
          <a:bodyPr wrap="square" rtlCol="0">
            <a:spAutoFit/>
          </a:bodyPr>
          <a:lstStyle/>
          <a:p>
            <a:r>
              <a:rPr lang="en-US" dirty="0"/>
              <a:t>Took old shoes, batteries, corks to MOM’s Organic Market</a:t>
            </a:r>
          </a:p>
        </p:txBody>
      </p:sp>
      <p:sp>
        <p:nvSpPr>
          <p:cNvPr id="13" name="TextBox 12">
            <a:extLst>
              <a:ext uri="{FF2B5EF4-FFF2-40B4-BE49-F238E27FC236}">
                <a16:creationId xmlns:a16="http://schemas.microsoft.com/office/drawing/2014/main" xmlns="" id="{A825BB94-B833-4219-9D4C-E5B0923195DC}"/>
              </a:ext>
            </a:extLst>
          </p:cNvPr>
          <p:cNvSpPr txBox="1"/>
          <p:nvPr/>
        </p:nvSpPr>
        <p:spPr>
          <a:xfrm>
            <a:off x="5009371" y="2751683"/>
            <a:ext cx="2237014" cy="1200329"/>
          </a:xfrm>
          <a:prstGeom prst="rect">
            <a:avLst/>
          </a:prstGeom>
          <a:noFill/>
        </p:spPr>
        <p:txBody>
          <a:bodyPr wrap="square" rtlCol="0">
            <a:spAutoFit/>
          </a:bodyPr>
          <a:lstStyle/>
          <a:p>
            <a:r>
              <a:rPr lang="en-US" dirty="0"/>
              <a:t>Parkside staff took all electronics, larger items to county transfer station</a:t>
            </a:r>
          </a:p>
        </p:txBody>
      </p:sp>
      <p:sp>
        <p:nvSpPr>
          <p:cNvPr id="14" name="TextBox 13">
            <a:extLst>
              <a:ext uri="{FF2B5EF4-FFF2-40B4-BE49-F238E27FC236}">
                <a16:creationId xmlns:a16="http://schemas.microsoft.com/office/drawing/2014/main" xmlns="" id="{C46BB212-3C2E-409A-A20E-1324C4CFA0AF}"/>
              </a:ext>
            </a:extLst>
          </p:cNvPr>
          <p:cNvSpPr txBox="1"/>
          <p:nvPr/>
        </p:nvSpPr>
        <p:spPr>
          <a:xfrm>
            <a:off x="4946953" y="5559045"/>
            <a:ext cx="2832069" cy="923330"/>
          </a:xfrm>
          <a:prstGeom prst="rect">
            <a:avLst/>
          </a:prstGeom>
          <a:noFill/>
        </p:spPr>
        <p:txBody>
          <a:bodyPr wrap="square" rtlCol="0">
            <a:spAutoFit/>
          </a:bodyPr>
          <a:lstStyle/>
          <a:p>
            <a:r>
              <a:rPr lang="en-US" dirty="0"/>
              <a:t>Let people know what they can do with things throughout the year.</a:t>
            </a:r>
          </a:p>
        </p:txBody>
      </p:sp>
    </p:spTree>
    <p:extLst>
      <p:ext uri="{BB962C8B-B14F-4D97-AF65-F5344CB8AC3E}">
        <p14:creationId xmlns:p14="http://schemas.microsoft.com/office/powerpoint/2010/main" val="238903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Community Events</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sp>
        <p:nvSpPr>
          <p:cNvPr id="2" name="TextBox 1">
            <a:extLst>
              <a:ext uri="{FF2B5EF4-FFF2-40B4-BE49-F238E27FC236}">
                <a16:creationId xmlns:a16="http://schemas.microsoft.com/office/drawing/2014/main" xmlns="" id="{5A4D1CEF-0EDC-4C67-A960-BDBB5393AECB}"/>
              </a:ext>
            </a:extLst>
          </p:cNvPr>
          <p:cNvSpPr txBox="1"/>
          <p:nvPr/>
        </p:nvSpPr>
        <p:spPr>
          <a:xfrm>
            <a:off x="387225" y="1849432"/>
            <a:ext cx="4757057" cy="3293209"/>
          </a:xfrm>
          <a:prstGeom prst="rect">
            <a:avLst/>
          </a:prstGeom>
          <a:noFill/>
        </p:spPr>
        <p:txBody>
          <a:bodyPr wrap="square" rtlCol="0">
            <a:spAutoFit/>
          </a:bodyPr>
          <a:lstStyle/>
          <a:p>
            <a:r>
              <a:rPr lang="en-US" sz="2800" dirty="0">
                <a:solidFill>
                  <a:srgbClr val="00B050"/>
                </a:solidFill>
              </a:rPr>
              <a:t>The community events </a:t>
            </a:r>
          </a:p>
          <a:p>
            <a:pPr marL="457200" indent="-457200">
              <a:buFont typeface="Arial" panose="020B0604020202020204" pitchFamily="34" charset="0"/>
              <a:buChar char="•"/>
            </a:pPr>
            <a:r>
              <a:rPr lang="en-US" dirty="0"/>
              <a:t>have been great social and interaction times where neighbors can meet each other and re-connect.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are great way to inform and educate.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Lots of people come with questions! </a:t>
            </a:r>
          </a:p>
          <a:p>
            <a:r>
              <a:rPr lang="en-US" dirty="0"/>
              <a:t>	What do I do with this?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Great way to involve people of all ages. </a:t>
            </a:r>
          </a:p>
        </p:txBody>
      </p:sp>
      <p:pic>
        <p:nvPicPr>
          <p:cNvPr id="4" name="Picture 3">
            <a:extLst>
              <a:ext uri="{FF2B5EF4-FFF2-40B4-BE49-F238E27FC236}">
                <a16:creationId xmlns:a16="http://schemas.microsoft.com/office/drawing/2014/main" xmlns="" id="{70236BB4-E556-4866-AAFF-18C4288C27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362204" y="2320523"/>
            <a:ext cx="5147445" cy="3860584"/>
          </a:xfrm>
          <a:prstGeom prst="rect">
            <a:avLst/>
          </a:prstGeom>
        </p:spPr>
      </p:pic>
      <p:sp>
        <p:nvSpPr>
          <p:cNvPr id="6" name="TextBox 5">
            <a:extLst>
              <a:ext uri="{FF2B5EF4-FFF2-40B4-BE49-F238E27FC236}">
                <a16:creationId xmlns:a16="http://schemas.microsoft.com/office/drawing/2014/main" xmlns="" id="{D1A7B3E1-E923-4270-9431-D1FA21164392}"/>
              </a:ext>
            </a:extLst>
          </p:cNvPr>
          <p:cNvSpPr txBox="1"/>
          <p:nvPr/>
        </p:nvSpPr>
        <p:spPr>
          <a:xfrm>
            <a:off x="8013324" y="6117162"/>
            <a:ext cx="3845203" cy="646331"/>
          </a:xfrm>
          <a:prstGeom prst="rect">
            <a:avLst/>
          </a:prstGeom>
          <a:noFill/>
        </p:spPr>
        <p:txBody>
          <a:bodyPr wrap="square" rtlCol="0">
            <a:spAutoFit/>
          </a:bodyPr>
          <a:lstStyle/>
          <a:p>
            <a:r>
              <a:rPr lang="en-US" dirty="0">
                <a:solidFill>
                  <a:schemeClr val="bg1"/>
                </a:solidFill>
              </a:rPr>
              <a:t>Light Bulb Exchange &amp; Bulb Decorating Holiday Community Event</a:t>
            </a:r>
          </a:p>
        </p:txBody>
      </p:sp>
      <p:pic>
        <p:nvPicPr>
          <p:cNvPr id="9" name="Picture 8">
            <a:extLst>
              <a:ext uri="{FF2B5EF4-FFF2-40B4-BE49-F238E27FC236}">
                <a16:creationId xmlns:a16="http://schemas.microsoft.com/office/drawing/2014/main" xmlns="" id="{D5EE193C-74FC-4A5E-A6EC-664588392F3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94470" y="5978852"/>
            <a:ext cx="3231654" cy="646331"/>
          </a:xfrm>
          <a:prstGeom prst="rect">
            <a:avLst/>
          </a:prstGeom>
        </p:spPr>
      </p:pic>
      <p:sp>
        <p:nvSpPr>
          <p:cNvPr id="10" name="TextBox 9">
            <a:extLst>
              <a:ext uri="{FF2B5EF4-FFF2-40B4-BE49-F238E27FC236}">
                <a16:creationId xmlns:a16="http://schemas.microsoft.com/office/drawing/2014/main" xmlns="" id="{06C2D472-41CA-4AD1-9632-26B290E4E7BF}"/>
              </a:ext>
            </a:extLst>
          </p:cNvPr>
          <p:cNvSpPr txBox="1"/>
          <p:nvPr/>
        </p:nvSpPr>
        <p:spPr>
          <a:xfrm>
            <a:off x="4594471" y="5230308"/>
            <a:ext cx="3030972" cy="646331"/>
          </a:xfrm>
          <a:prstGeom prst="rect">
            <a:avLst/>
          </a:prstGeom>
          <a:noFill/>
        </p:spPr>
        <p:txBody>
          <a:bodyPr wrap="square" rtlCol="0">
            <a:spAutoFit/>
          </a:bodyPr>
          <a:lstStyle/>
          <a:p>
            <a:pPr algn="ctr"/>
            <a:r>
              <a:rPr lang="en-US" i="1" dirty="0"/>
              <a:t>Reach out to county DEP to help with events</a:t>
            </a:r>
          </a:p>
        </p:txBody>
      </p:sp>
    </p:spTree>
    <p:extLst>
      <p:ext uri="{BB962C8B-B14F-4D97-AF65-F5344CB8AC3E}">
        <p14:creationId xmlns:p14="http://schemas.microsoft.com/office/powerpoint/2010/main" val="1789902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Earth Day 2020 Cancelled</a:t>
            </a:r>
          </a:p>
          <a:p>
            <a:pPr algn="ctr"/>
            <a:r>
              <a:rPr lang="en-US" sz="2800" i="1" dirty="0">
                <a:solidFill>
                  <a:schemeClr val="tx1"/>
                </a:solidFill>
              </a:rPr>
              <a:t>Pandemic Year Activities Changed</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sp>
        <p:nvSpPr>
          <p:cNvPr id="2" name="TextBox 1">
            <a:extLst>
              <a:ext uri="{FF2B5EF4-FFF2-40B4-BE49-F238E27FC236}">
                <a16:creationId xmlns:a16="http://schemas.microsoft.com/office/drawing/2014/main" xmlns="" id="{77511FBC-2583-4AE5-BD04-7791BFBF06E4}"/>
              </a:ext>
            </a:extLst>
          </p:cNvPr>
          <p:cNvSpPr txBox="1"/>
          <p:nvPr/>
        </p:nvSpPr>
        <p:spPr>
          <a:xfrm>
            <a:off x="0" y="1617783"/>
            <a:ext cx="2990335" cy="4062651"/>
          </a:xfrm>
          <a:prstGeom prst="rect">
            <a:avLst/>
          </a:prstGeom>
          <a:noFill/>
        </p:spPr>
        <p:txBody>
          <a:bodyPr wrap="square" rtlCol="0">
            <a:spAutoFit/>
          </a:bodyPr>
          <a:lstStyle/>
          <a:p>
            <a:r>
              <a:rPr lang="en-US" sz="2400" b="1" dirty="0">
                <a:solidFill>
                  <a:srgbClr val="00B050"/>
                </a:solidFill>
              </a:rPr>
              <a:t>Safari Scavenger Hunt</a:t>
            </a:r>
          </a:p>
          <a:p>
            <a:endParaRPr lang="en-US" dirty="0"/>
          </a:p>
          <a:p>
            <a:endParaRPr lang="en-US" dirty="0"/>
          </a:p>
          <a:p>
            <a:endParaRPr lang="en-US" dirty="0"/>
          </a:p>
          <a:p>
            <a:r>
              <a:rPr lang="en-US" dirty="0"/>
              <a:t>Placards related to nature, wildlife, earth day, recycling, etc. were staked throughout property &amp; participants had </a:t>
            </a:r>
          </a:p>
          <a:p>
            <a:r>
              <a:rPr lang="en-US" dirty="0"/>
              <a:t>three weeks to complete the scavenger hunt at their leisure. </a:t>
            </a:r>
          </a:p>
          <a:p>
            <a:endParaRPr lang="en-US" dirty="0"/>
          </a:p>
          <a:p>
            <a:r>
              <a:rPr lang="en-US" dirty="0"/>
              <a:t>Young and old alike participated.</a:t>
            </a:r>
          </a:p>
        </p:txBody>
      </p:sp>
      <p:pic>
        <p:nvPicPr>
          <p:cNvPr id="8" name="Picture 7">
            <a:extLst>
              <a:ext uri="{FF2B5EF4-FFF2-40B4-BE49-F238E27FC236}">
                <a16:creationId xmlns:a16="http://schemas.microsoft.com/office/drawing/2014/main" xmlns="" id="{E7A72A96-D268-4AC3-BF05-18674D301C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76340" y="2091547"/>
            <a:ext cx="5282293" cy="4506686"/>
          </a:xfrm>
          <a:prstGeom prst="rect">
            <a:avLst/>
          </a:prstGeom>
        </p:spPr>
      </p:pic>
      <p:sp>
        <p:nvSpPr>
          <p:cNvPr id="3" name="TextBox 2">
            <a:extLst>
              <a:ext uri="{FF2B5EF4-FFF2-40B4-BE49-F238E27FC236}">
                <a16:creationId xmlns:a16="http://schemas.microsoft.com/office/drawing/2014/main" xmlns="" id="{F80751B7-ACCA-41AC-B87C-4E4078B43D38}"/>
              </a:ext>
            </a:extLst>
          </p:cNvPr>
          <p:cNvSpPr txBox="1"/>
          <p:nvPr/>
        </p:nvSpPr>
        <p:spPr>
          <a:xfrm>
            <a:off x="370700" y="2021416"/>
            <a:ext cx="2302329" cy="646331"/>
          </a:xfrm>
          <a:prstGeom prst="rect">
            <a:avLst/>
          </a:prstGeom>
          <a:noFill/>
        </p:spPr>
        <p:txBody>
          <a:bodyPr wrap="square" rtlCol="0">
            <a:spAutoFit/>
          </a:bodyPr>
          <a:lstStyle/>
          <a:p>
            <a:r>
              <a:rPr lang="en-US" i="1" dirty="0"/>
              <a:t>An independent and family pod activity</a:t>
            </a:r>
          </a:p>
        </p:txBody>
      </p:sp>
      <p:pic>
        <p:nvPicPr>
          <p:cNvPr id="6" name="Picture 5">
            <a:extLst>
              <a:ext uri="{FF2B5EF4-FFF2-40B4-BE49-F238E27FC236}">
                <a16:creationId xmlns:a16="http://schemas.microsoft.com/office/drawing/2014/main" xmlns="" id="{0FF69EA3-4C57-44CD-B1D0-2F3C29FE47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629184" y="2406117"/>
            <a:ext cx="4790989" cy="3593242"/>
          </a:xfrm>
          <a:prstGeom prst="rect">
            <a:avLst/>
          </a:prstGeom>
        </p:spPr>
      </p:pic>
    </p:spTree>
    <p:extLst>
      <p:ext uri="{BB962C8B-B14F-4D97-AF65-F5344CB8AC3E}">
        <p14:creationId xmlns:p14="http://schemas.microsoft.com/office/powerpoint/2010/main" val="280886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Tell us Three Things You Do to Help the Environment</a:t>
            </a:r>
          </a:p>
          <a:p>
            <a:pPr algn="ctr"/>
            <a:r>
              <a:rPr lang="en-US" sz="2200" dirty="0">
                <a:solidFill>
                  <a:schemeClr val="tx1"/>
                </a:solidFill>
              </a:rPr>
              <a:t>Solicited community and received dozens of things people do- </a:t>
            </a:r>
          </a:p>
          <a:p>
            <a:pPr algn="ctr"/>
            <a:r>
              <a:rPr lang="en-US" sz="2200" dirty="0">
                <a:solidFill>
                  <a:schemeClr val="tx1"/>
                </a:solidFill>
              </a:rPr>
              <a:t>people enjoyed being asked; anyone who submitted had name in raffle drawing</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pic>
        <p:nvPicPr>
          <p:cNvPr id="9" name="Picture 8">
            <a:extLst>
              <a:ext uri="{FF2B5EF4-FFF2-40B4-BE49-F238E27FC236}">
                <a16:creationId xmlns:a16="http://schemas.microsoft.com/office/drawing/2014/main" xmlns="" id="{89BCB3EF-8875-456C-B6C4-3A78C2659A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8448" y="1617784"/>
            <a:ext cx="4411159" cy="5183467"/>
          </a:xfrm>
          <a:prstGeom prst="rect">
            <a:avLst/>
          </a:prstGeom>
        </p:spPr>
      </p:pic>
      <p:pic>
        <p:nvPicPr>
          <p:cNvPr id="11" name="Picture 10">
            <a:extLst>
              <a:ext uri="{FF2B5EF4-FFF2-40B4-BE49-F238E27FC236}">
                <a16:creationId xmlns:a16="http://schemas.microsoft.com/office/drawing/2014/main" xmlns="" id="{1481B8E5-0F53-494D-B3BD-0EF91B535B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7719" y="1617784"/>
            <a:ext cx="4159508" cy="5240216"/>
          </a:xfrm>
          <a:prstGeom prst="rect">
            <a:avLst/>
          </a:prstGeom>
        </p:spPr>
      </p:pic>
    </p:spTree>
    <p:extLst>
      <p:ext uri="{BB962C8B-B14F-4D97-AF65-F5344CB8AC3E}">
        <p14:creationId xmlns:p14="http://schemas.microsoft.com/office/powerpoint/2010/main" val="244738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The Early Days of Parkside GREEN </a:t>
            </a:r>
          </a:p>
        </p:txBody>
      </p:sp>
      <p:pic>
        <p:nvPicPr>
          <p:cNvPr id="4" name="Picture 3">
            <a:extLst>
              <a:ext uri="{FF2B5EF4-FFF2-40B4-BE49-F238E27FC236}">
                <a16:creationId xmlns:a16="http://schemas.microsoft.com/office/drawing/2014/main" xmlns="" id="{E93A2955-A449-47C4-A016-C94C725504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071" y="2199876"/>
            <a:ext cx="1994168" cy="1893528"/>
          </a:xfrm>
          <a:prstGeom prst="rect">
            <a:avLst/>
          </a:prstGeom>
        </p:spPr>
      </p:pic>
      <p:sp>
        <p:nvSpPr>
          <p:cNvPr id="2" name="TextBox 1">
            <a:extLst>
              <a:ext uri="{FF2B5EF4-FFF2-40B4-BE49-F238E27FC236}">
                <a16:creationId xmlns:a16="http://schemas.microsoft.com/office/drawing/2014/main" xmlns="" id="{BB7B3157-430B-4D5E-BFE1-FB4BD01AF234}"/>
              </a:ext>
            </a:extLst>
          </p:cNvPr>
          <p:cNvSpPr txBox="1"/>
          <p:nvPr/>
        </p:nvSpPr>
        <p:spPr>
          <a:xfrm>
            <a:off x="4408229" y="4908780"/>
            <a:ext cx="6914360" cy="1046440"/>
          </a:xfrm>
          <a:prstGeom prst="rect">
            <a:avLst/>
          </a:prstGeom>
          <a:noFill/>
        </p:spPr>
        <p:txBody>
          <a:bodyPr wrap="square" rtlCol="0">
            <a:spAutoFit/>
          </a:bodyPr>
          <a:lstStyle/>
          <a:p>
            <a:endParaRPr lang="en-US" dirty="0"/>
          </a:p>
          <a:p>
            <a:r>
              <a:rPr lang="en-US" sz="2200" dirty="0"/>
              <a:t>Had a core of about 4-6 committee members for regular meetings and occasional drop-ins.  </a:t>
            </a:r>
          </a:p>
        </p:txBody>
      </p:sp>
      <p:sp>
        <p:nvSpPr>
          <p:cNvPr id="3" name="TextBox 2">
            <a:extLst>
              <a:ext uri="{FF2B5EF4-FFF2-40B4-BE49-F238E27FC236}">
                <a16:creationId xmlns:a16="http://schemas.microsoft.com/office/drawing/2014/main" xmlns="" id="{224B6AF5-EE44-48F4-87B8-2065C2EEE510}"/>
              </a:ext>
            </a:extLst>
          </p:cNvPr>
          <p:cNvSpPr txBox="1"/>
          <p:nvPr/>
        </p:nvSpPr>
        <p:spPr>
          <a:xfrm>
            <a:off x="3111992" y="3146640"/>
            <a:ext cx="7817618" cy="1508105"/>
          </a:xfrm>
          <a:prstGeom prst="rect">
            <a:avLst/>
          </a:prstGeom>
          <a:noFill/>
        </p:spPr>
        <p:txBody>
          <a:bodyPr wrap="square" rtlCol="0">
            <a:spAutoFit/>
          </a:bodyPr>
          <a:lstStyle/>
          <a:p>
            <a:r>
              <a:rPr lang="en-US" sz="2600" u="sng" dirty="0"/>
              <a:t>Set Monthly Meetings</a:t>
            </a:r>
          </a:p>
          <a:p>
            <a:endParaRPr lang="en-US" sz="2200" dirty="0"/>
          </a:p>
          <a:p>
            <a:r>
              <a:rPr lang="en-US" sz="2200" dirty="0"/>
              <a:t>Decided to hold regular monthly meetings on the second Tuesday each month – meetings are open to all </a:t>
            </a:r>
          </a:p>
        </p:txBody>
      </p:sp>
      <p:sp>
        <p:nvSpPr>
          <p:cNvPr id="6" name="TextBox 5">
            <a:extLst>
              <a:ext uri="{FF2B5EF4-FFF2-40B4-BE49-F238E27FC236}">
                <a16:creationId xmlns:a16="http://schemas.microsoft.com/office/drawing/2014/main" xmlns="" id="{A94A9BFF-9E98-405A-A8A9-CB815711AB0A}"/>
              </a:ext>
            </a:extLst>
          </p:cNvPr>
          <p:cNvSpPr txBox="1"/>
          <p:nvPr/>
        </p:nvSpPr>
        <p:spPr>
          <a:xfrm>
            <a:off x="180870" y="1617785"/>
            <a:ext cx="7114255" cy="492443"/>
          </a:xfrm>
          <a:prstGeom prst="rect">
            <a:avLst/>
          </a:prstGeom>
          <a:noFill/>
        </p:spPr>
        <p:txBody>
          <a:bodyPr wrap="none" rtlCol="0">
            <a:spAutoFit/>
          </a:bodyPr>
          <a:lstStyle/>
          <a:p>
            <a:r>
              <a:rPr lang="en-US" sz="2600" u="sng" dirty="0"/>
              <a:t>Developed a logo </a:t>
            </a:r>
            <a:r>
              <a:rPr lang="en-US" sz="1400" u="sng" dirty="0"/>
              <a:t>(not necessary but wanted to establish brand for recognition!) </a:t>
            </a:r>
          </a:p>
        </p:txBody>
      </p:sp>
    </p:spTree>
    <p:extLst>
      <p:ext uri="{BB962C8B-B14F-4D97-AF65-F5344CB8AC3E}">
        <p14:creationId xmlns:p14="http://schemas.microsoft.com/office/powerpoint/2010/main" val="3991278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Stream Cleanups</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sp>
        <p:nvSpPr>
          <p:cNvPr id="2" name="TextBox 1">
            <a:extLst>
              <a:ext uri="{FF2B5EF4-FFF2-40B4-BE49-F238E27FC236}">
                <a16:creationId xmlns:a16="http://schemas.microsoft.com/office/drawing/2014/main" xmlns="" id="{7A255E04-D67D-4AE2-A71F-34D9FB421776}"/>
              </a:ext>
            </a:extLst>
          </p:cNvPr>
          <p:cNvSpPr txBox="1"/>
          <p:nvPr/>
        </p:nvSpPr>
        <p:spPr>
          <a:xfrm>
            <a:off x="72873" y="1590612"/>
            <a:ext cx="4563835" cy="2031325"/>
          </a:xfrm>
          <a:prstGeom prst="rect">
            <a:avLst/>
          </a:prstGeom>
          <a:noFill/>
        </p:spPr>
        <p:txBody>
          <a:bodyPr wrap="square" rtlCol="0">
            <a:spAutoFit/>
          </a:bodyPr>
          <a:lstStyle/>
          <a:p>
            <a:r>
              <a:rPr lang="en-US" dirty="0"/>
              <a:t>In 2020, a few members became Certified Team Leaders for the Rock Creek Conservancy.</a:t>
            </a:r>
          </a:p>
          <a:p>
            <a:endParaRPr lang="en-US" dirty="0"/>
          </a:p>
          <a:p>
            <a:r>
              <a:rPr lang="en-US" dirty="0"/>
              <a:t>We organize 2-3 Cleanups a year along Beach Drive/Rock Creek near our condos. These are for Parkside residents, family &amp; friends, keeping them as community events.</a:t>
            </a:r>
          </a:p>
        </p:txBody>
      </p:sp>
      <p:pic>
        <p:nvPicPr>
          <p:cNvPr id="4" name="Picture 3">
            <a:extLst>
              <a:ext uri="{FF2B5EF4-FFF2-40B4-BE49-F238E27FC236}">
                <a16:creationId xmlns:a16="http://schemas.microsoft.com/office/drawing/2014/main" xmlns="" id="{7C868BAA-B1EB-4A03-B2AB-C537F928B8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8866" y="2991419"/>
            <a:ext cx="4984636" cy="3738477"/>
          </a:xfrm>
          <a:prstGeom prst="rect">
            <a:avLst/>
          </a:prstGeom>
        </p:spPr>
      </p:pic>
      <p:sp>
        <p:nvSpPr>
          <p:cNvPr id="6" name="TextBox 5">
            <a:extLst>
              <a:ext uri="{FF2B5EF4-FFF2-40B4-BE49-F238E27FC236}">
                <a16:creationId xmlns:a16="http://schemas.microsoft.com/office/drawing/2014/main" xmlns="" id="{5DA14B8E-FC25-42BB-81E3-387D8C4858B4}"/>
              </a:ext>
            </a:extLst>
          </p:cNvPr>
          <p:cNvSpPr txBox="1"/>
          <p:nvPr/>
        </p:nvSpPr>
        <p:spPr>
          <a:xfrm>
            <a:off x="2718931" y="1016804"/>
            <a:ext cx="7396833" cy="369332"/>
          </a:xfrm>
          <a:prstGeom prst="rect">
            <a:avLst/>
          </a:prstGeom>
          <a:noFill/>
        </p:spPr>
        <p:txBody>
          <a:bodyPr wrap="none" rtlCol="0">
            <a:spAutoFit/>
          </a:bodyPr>
          <a:lstStyle/>
          <a:p>
            <a:r>
              <a:rPr lang="en-US" dirty="0"/>
              <a:t>In cooperation with </a:t>
            </a:r>
            <a:r>
              <a:rPr lang="en-US" b="1" dirty="0"/>
              <a:t>Rock Creek Conservancy </a:t>
            </a:r>
            <a:r>
              <a:rPr lang="en-US" dirty="0"/>
              <a:t>and </a:t>
            </a:r>
            <a:r>
              <a:rPr lang="en-US" b="1" dirty="0"/>
              <a:t>Montgomery County Parks</a:t>
            </a:r>
          </a:p>
        </p:txBody>
      </p:sp>
      <p:pic>
        <p:nvPicPr>
          <p:cNvPr id="9" name="Picture 8">
            <a:extLst>
              <a:ext uri="{FF2B5EF4-FFF2-40B4-BE49-F238E27FC236}">
                <a16:creationId xmlns:a16="http://schemas.microsoft.com/office/drawing/2014/main" xmlns="" id="{548654F8-3D90-4EF8-9B79-2C09F19091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598839" y="4143992"/>
            <a:ext cx="2819399" cy="2114549"/>
          </a:xfrm>
          <a:prstGeom prst="rect">
            <a:avLst/>
          </a:prstGeom>
        </p:spPr>
      </p:pic>
      <p:pic>
        <p:nvPicPr>
          <p:cNvPr id="8" name="Picture 7">
            <a:extLst>
              <a:ext uri="{FF2B5EF4-FFF2-40B4-BE49-F238E27FC236}">
                <a16:creationId xmlns:a16="http://schemas.microsoft.com/office/drawing/2014/main" xmlns="" id="{002626D6-B86F-4E49-833F-1BA4A44DCE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49939" y="2851519"/>
            <a:ext cx="972639" cy="972639"/>
          </a:xfrm>
          <a:prstGeom prst="rect">
            <a:avLst/>
          </a:prstGeom>
        </p:spPr>
      </p:pic>
      <p:pic>
        <p:nvPicPr>
          <p:cNvPr id="11" name="Picture 10">
            <a:extLst>
              <a:ext uri="{FF2B5EF4-FFF2-40B4-BE49-F238E27FC236}">
                <a16:creationId xmlns:a16="http://schemas.microsoft.com/office/drawing/2014/main" xmlns="" id="{8370839C-DBCF-4B05-BF58-91A65D80E1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10649" y="1859550"/>
            <a:ext cx="2911929" cy="707946"/>
          </a:xfrm>
          <a:prstGeom prst="rect">
            <a:avLst/>
          </a:prstGeom>
        </p:spPr>
      </p:pic>
      <p:sp>
        <p:nvSpPr>
          <p:cNvPr id="12" name="TextBox 11">
            <a:extLst>
              <a:ext uri="{FF2B5EF4-FFF2-40B4-BE49-F238E27FC236}">
                <a16:creationId xmlns:a16="http://schemas.microsoft.com/office/drawing/2014/main" xmlns="" id="{525E5E8F-033D-4C88-85E9-61508EA6D72F}"/>
              </a:ext>
            </a:extLst>
          </p:cNvPr>
          <p:cNvSpPr txBox="1"/>
          <p:nvPr/>
        </p:nvSpPr>
        <p:spPr>
          <a:xfrm>
            <a:off x="5453744" y="1704437"/>
            <a:ext cx="3257548" cy="646331"/>
          </a:xfrm>
          <a:prstGeom prst="rect">
            <a:avLst/>
          </a:prstGeom>
          <a:noFill/>
        </p:spPr>
        <p:txBody>
          <a:bodyPr wrap="square" rtlCol="0">
            <a:spAutoFit/>
          </a:bodyPr>
          <a:lstStyle/>
          <a:p>
            <a:r>
              <a:rPr lang="en-US" dirty="0"/>
              <a:t>The initiative with Rock Creek Conservancy overlapped with</a:t>
            </a:r>
          </a:p>
        </p:txBody>
      </p:sp>
    </p:spTree>
    <p:extLst>
      <p:ext uri="{BB962C8B-B14F-4D97-AF65-F5344CB8AC3E}">
        <p14:creationId xmlns:p14="http://schemas.microsoft.com/office/powerpoint/2010/main" val="3555984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Google Photo Board </a:t>
            </a:r>
            <a:r>
              <a:rPr lang="en-US" sz="4000" dirty="0">
                <a:solidFill>
                  <a:schemeClr val="tx1"/>
                </a:solidFill>
              </a:rPr>
              <a:t>– </a:t>
            </a:r>
          </a:p>
          <a:p>
            <a:pPr algn="ctr"/>
            <a:r>
              <a:rPr lang="en-US" sz="4000" dirty="0">
                <a:solidFill>
                  <a:schemeClr val="tx1"/>
                </a:solidFill>
              </a:rPr>
              <a:t>         an easy &amp; fun community involvement project</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pic>
        <p:nvPicPr>
          <p:cNvPr id="4" name="Picture 3">
            <a:extLst>
              <a:ext uri="{FF2B5EF4-FFF2-40B4-BE49-F238E27FC236}">
                <a16:creationId xmlns:a16="http://schemas.microsoft.com/office/drawing/2014/main" xmlns="" id="{C5DF1CF2-8C6D-4059-B4B7-02320718A6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202" y="1620497"/>
            <a:ext cx="4139293" cy="5271494"/>
          </a:xfrm>
          <a:prstGeom prst="rect">
            <a:avLst/>
          </a:prstGeom>
        </p:spPr>
      </p:pic>
      <p:pic>
        <p:nvPicPr>
          <p:cNvPr id="8" name="Picture 7">
            <a:extLst>
              <a:ext uri="{FF2B5EF4-FFF2-40B4-BE49-F238E27FC236}">
                <a16:creationId xmlns:a16="http://schemas.microsoft.com/office/drawing/2014/main" xmlns="" id="{273CE23D-B572-4DFF-9ECE-E1050C95BB0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19836" y="1681842"/>
            <a:ext cx="3434354" cy="5086350"/>
          </a:xfrm>
          <a:prstGeom prst="rect">
            <a:avLst/>
          </a:prstGeom>
        </p:spPr>
      </p:pic>
      <p:pic>
        <p:nvPicPr>
          <p:cNvPr id="10" name="Picture 9">
            <a:extLst>
              <a:ext uri="{FF2B5EF4-FFF2-40B4-BE49-F238E27FC236}">
                <a16:creationId xmlns:a16="http://schemas.microsoft.com/office/drawing/2014/main" xmlns="" id="{52D4D4F4-1EC0-4E6E-9A50-67749119627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49531" y="2002418"/>
            <a:ext cx="3622902" cy="4705199"/>
          </a:xfrm>
          <a:prstGeom prst="rect">
            <a:avLst/>
          </a:prstGeom>
        </p:spPr>
      </p:pic>
    </p:spTree>
    <p:extLst>
      <p:ext uri="{BB962C8B-B14F-4D97-AF65-F5344CB8AC3E}">
        <p14:creationId xmlns:p14="http://schemas.microsoft.com/office/powerpoint/2010/main" val="419685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Invasive Removal &amp; Native Hill Project</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pic>
        <p:nvPicPr>
          <p:cNvPr id="10" name="Picture 9">
            <a:extLst>
              <a:ext uri="{FF2B5EF4-FFF2-40B4-BE49-F238E27FC236}">
                <a16:creationId xmlns:a16="http://schemas.microsoft.com/office/drawing/2014/main" xmlns="" id="{DE09E3A0-C11C-4BCF-9C7F-E4321A76FE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55" y="2077018"/>
            <a:ext cx="4343945" cy="3257960"/>
          </a:xfrm>
          <a:prstGeom prst="rect">
            <a:avLst/>
          </a:prstGeom>
        </p:spPr>
      </p:pic>
      <p:pic>
        <p:nvPicPr>
          <p:cNvPr id="3" name="Picture 2">
            <a:extLst>
              <a:ext uri="{FF2B5EF4-FFF2-40B4-BE49-F238E27FC236}">
                <a16:creationId xmlns:a16="http://schemas.microsoft.com/office/drawing/2014/main" xmlns="" id="{75E5D0A8-D6ED-4AF9-BADB-44EC657E23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6836" y="2100834"/>
            <a:ext cx="4406549" cy="3304913"/>
          </a:xfrm>
          <a:prstGeom prst="rect">
            <a:avLst/>
          </a:prstGeom>
        </p:spPr>
      </p:pic>
      <p:sp>
        <p:nvSpPr>
          <p:cNvPr id="4" name="TextBox 3">
            <a:extLst>
              <a:ext uri="{FF2B5EF4-FFF2-40B4-BE49-F238E27FC236}">
                <a16:creationId xmlns:a16="http://schemas.microsoft.com/office/drawing/2014/main" xmlns="" id="{65B883F5-17FB-424C-B575-72E57B7690F7}"/>
              </a:ext>
            </a:extLst>
          </p:cNvPr>
          <p:cNvSpPr txBox="1"/>
          <p:nvPr/>
        </p:nvSpPr>
        <p:spPr>
          <a:xfrm>
            <a:off x="1510592" y="1633752"/>
            <a:ext cx="1492396" cy="369332"/>
          </a:xfrm>
          <a:prstGeom prst="rect">
            <a:avLst/>
          </a:prstGeom>
          <a:noFill/>
        </p:spPr>
        <p:txBody>
          <a:bodyPr wrap="none" rtlCol="0">
            <a:spAutoFit/>
          </a:bodyPr>
          <a:lstStyle/>
          <a:p>
            <a:r>
              <a:rPr lang="en-US" b="1" dirty="0"/>
              <a:t>Before – 2018</a:t>
            </a:r>
          </a:p>
        </p:txBody>
      </p:sp>
      <p:sp>
        <p:nvSpPr>
          <p:cNvPr id="6" name="TextBox 5">
            <a:extLst>
              <a:ext uri="{FF2B5EF4-FFF2-40B4-BE49-F238E27FC236}">
                <a16:creationId xmlns:a16="http://schemas.microsoft.com/office/drawing/2014/main" xmlns="" id="{E0C340BE-5395-4ACF-9D82-B83AC5A3E561}"/>
              </a:ext>
            </a:extLst>
          </p:cNvPr>
          <p:cNvSpPr txBox="1"/>
          <p:nvPr/>
        </p:nvSpPr>
        <p:spPr>
          <a:xfrm>
            <a:off x="8556170" y="1707686"/>
            <a:ext cx="1987883" cy="369332"/>
          </a:xfrm>
          <a:prstGeom prst="rect">
            <a:avLst/>
          </a:prstGeom>
          <a:noFill/>
        </p:spPr>
        <p:txBody>
          <a:bodyPr wrap="square" rtlCol="0">
            <a:spAutoFit/>
          </a:bodyPr>
          <a:lstStyle/>
          <a:p>
            <a:r>
              <a:rPr lang="en-US" b="1" dirty="0"/>
              <a:t>After – 2021</a:t>
            </a:r>
          </a:p>
        </p:txBody>
      </p:sp>
      <p:sp>
        <p:nvSpPr>
          <p:cNvPr id="9" name="TextBox 8">
            <a:extLst>
              <a:ext uri="{FF2B5EF4-FFF2-40B4-BE49-F238E27FC236}">
                <a16:creationId xmlns:a16="http://schemas.microsoft.com/office/drawing/2014/main" xmlns="" id="{7361678A-DE9D-4452-967E-61594F1DA7B4}"/>
              </a:ext>
            </a:extLst>
          </p:cNvPr>
          <p:cNvSpPr txBox="1"/>
          <p:nvPr/>
        </p:nvSpPr>
        <p:spPr>
          <a:xfrm>
            <a:off x="4479757" y="2100834"/>
            <a:ext cx="2758621" cy="2862322"/>
          </a:xfrm>
          <a:prstGeom prst="rect">
            <a:avLst/>
          </a:prstGeom>
          <a:noFill/>
        </p:spPr>
        <p:txBody>
          <a:bodyPr wrap="square" rtlCol="0">
            <a:spAutoFit/>
          </a:bodyPr>
          <a:lstStyle/>
          <a:p>
            <a:endParaRPr lang="en-US" dirty="0"/>
          </a:p>
          <a:p>
            <a:r>
              <a:rPr lang="en-US" dirty="0"/>
              <a:t>A few dedicated volunteers in the community and a few years of hand-work to get rid of Japanese </a:t>
            </a:r>
            <a:r>
              <a:rPr lang="en-US" dirty="0" err="1"/>
              <a:t>stiltgrass</a:t>
            </a:r>
            <a:r>
              <a:rPr lang="en-US" dirty="0"/>
              <a:t>.</a:t>
            </a:r>
          </a:p>
          <a:p>
            <a:endParaRPr lang="en-US" dirty="0"/>
          </a:p>
          <a:p>
            <a:r>
              <a:rPr lang="en-US" b="1" i="1" dirty="0">
                <a:solidFill>
                  <a:srgbClr val="00B050"/>
                </a:solidFill>
              </a:rPr>
              <a:t>Enjoy a bit of labor? Better than the gym!</a:t>
            </a:r>
          </a:p>
          <a:p>
            <a:endParaRPr lang="en-US" dirty="0"/>
          </a:p>
        </p:txBody>
      </p:sp>
      <p:sp>
        <p:nvSpPr>
          <p:cNvPr id="11" name="TextBox 10">
            <a:extLst>
              <a:ext uri="{FF2B5EF4-FFF2-40B4-BE49-F238E27FC236}">
                <a16:creationId xmlns:a16="http://schemas.microsoft.com/office/drawing/2014/main" xmlns="" id="{A9EB05B8-413C-4C16-AF5F-0CB55113590F}"/>
              </a:ext>
            </a:extLst>
          </p:cNvPr>
          <p:cNvSpPr txBox="1"/>
          <p:nvPr/>
        </p:nvSpPr>
        <p:spPr>
          <a:xfrm>
            <a:off x="1222745" y="5713920"/>
            <a:ext cx="9516139" cy="923330"/>
          </a:xfrm>
          <a:prstGeom prst="rect">
            <a:avLst/>
          </a:prstGeom>
          <a:noFill/>
        </p:spPr>
        <p:txBody>
          <a:bodyPr wrap="square" rtlCol="0">
            <a:spAutoFit/>
          </a:bodyPr>
          <a:lstStyle/>
          <a:p>
            <a:r>
              <a:rPr lang="en-US" i="1" dirty="0"/>
              <a:t>This area is between backs of buildings/parking lots, and  is grandfathered in from days on Landscape Committee as a Native plant project area – small volunteer team tend to it and test “deer resistant” native plants.</a:t>
            </a:r>
          </a:p>
        </p:txBody>
      </p:sp>
    </p:spTree>
    <p:extLst>
      <p:ext uri="{BB962C8B-B14F-4D97-AF65-F5344CB8AC3E}">
        <p14:creationId xmlns:p14="http://schemas.microsoft.com/office/powerpoint/2010/main" val="2064075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9472"/>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dirty="0">
              <a:solidFill>
                <a:schemeClr val="tx1"/>
              </a:solidFill>
            </a:endParaRP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918"/>
            <a:ext cx="1626008" cy="1543947"/>
          </a:xfrm>
          <a:prstGeom prst="rect">
            <a:avLst/>
          </a:prstGeom>
        </p:spPr>
      </p:pic>
      <p:sp>
        <p:nvSpPr>
          <p:cNvPr id="6" name="TextBox 5">
            <a:extLst>
              <a:ext uri="{FF2B5EF4-FFF2-40B4-BE49-F238E27FC236}">
                <a16:creationId xmlns:a16="http://schemas.microsoft.com/office/drawing/2014/main" xmlns="" id="{D5B1A32E-0B02-4DF3-8222-72DC56F37E3A}"/>
              </a:ext>
            </a:extLst>
          </p:cNvPr>
          <p:cNvSpPr txBox="1"/>
          <p:nvPr/>
        </p:nvSpPr>
        <p:spPr>
          <a:xfrm>
            <a:off x="217824" y="2417565"/>
            <a:ext cx="7726028" cy="2215991"/>
          </a:xfrm>
          <a:prstGeom prst="rect">
            <a:avLst/>
          </a:prstGeom>
          <a:noFill/>
        </p:spPr>
        <p:txBody>
          <a:bodyPr wrap="square">
            <a:spAutoFit/>
          </a:bodyPr>
          <a:lstStyle/>
          <a:p>
            <a:pPr>
              <a:spcAft>
                <a:spcPts val="0"/>
              </a:spcAft>
            </a:pPr>
            <a:r>
              <a:rPr lang="en-US" sz="2200" b="1" i="1" dirty="0">
                <a:solidFill>
                  <a:srgbClr val="00B050"/>
                </a:solidFill>
                <a:effectLst/>
                <a:latin typeface="Arial" panose="020B0604020202020204" pitchFamily="34" charset="0"/>
              </a:rPr>
              <a:t>Parkside GREEN </a:t>
            </a:r>
            <a:r>
              <a:rPr lang="en-US" sz="2400" b="1" i="1" dirty="0">
                <a:solidFill>
                  <a:srgbClr val="00B050"/>
                </a:solidFill>
                <a:effectLst/>
                <a:latin typeface="Arial" panose="020B0604020202020204" pitchFamily="34" charset="0"/>
              </a:rPr>
              <a:t>  </a:t>
            </a:r>
            <a:r>
              <a:rPr lang="en-US" sz="1400" b="1" i="1" dirty="0">
                <a:effectLst/>
                <a:latin typeface="Arial" panose="020B0604020202020204" pitchFamily="34" charset="0"/>
              </a:rPr>
              <a:t>…</a:t>
            </a:r>
            <a:r>
              <a:rPr lang="en-US" sz="1400" i="1" dirty="0">
                <a:effectLst/>
                <a:latin typeface="Arial" panose="020B0604020202020204" pitchFamily="34" charset="0"/>
              </a:rPr>
              <a:t>invites you to Celebrate Earth Day all month long in April!</a:t>
            </a:r>
            <a:endParaRPr lang="en-US" sz="1400" dirty="0">
              <a:effectLst/>
            </a:endParaRPr>
          </a:p>
          <a:p>
            <a:pPr algn="ctr">
              <a:spcAft>
                <a:spcPts val="0"/>
              </a:spcAft>
            </a:pPr>
            <a:r>
              <a:rPr lang="en-US" sz="1400" i="1" dirty="0">
                <a:effectLst/>
                <a:latin typeface="Arial" panose="020B0604020202020204" pitchFamily="34" charset="0"/>
              </a:rPr>
              <a:t/>
            </a:r>
            <a:br>
              <a:rPr lang="en-US" sz="1400" i="1" dirty="0">
                <a:effectLst/>
                <a:latin typeface="Arial" panose="020B0604020202020204" pitchFamily="34" charset="0"/>
              </a:rPr>
            </a:br>
            <a:r>
              <a:rPr lang="en-US" sz="1400" i="1" dirty="0">
                <a:effectLst/>
                <a:latin typeface="Arial" panose="020B0604020202020204" pitchFamily="34" charset="0"/>
              </a:rPr>
              <a:t>April is a time to give extra recognition and honor to Mother Earth – </a:t>
            </a:r>
          </a:p>
          <a:p>
            <a:pPr algn="ctr">
              <a:spcAft>
                <a:spcPts val="0"/>
              </a:spcAft>
            </a:pPr>
            <a:r>
              <a:rPr lang="en-US" sz="1400" i="1" dirty="0">
                <a:effectLst/>
                <a:latin typeface="Arial" panose="020B0604020202020204" pitchFamily="34" charset="0"/>
              </a:rPr>
              <a:t>we hope everyone finds a great way to commemorate Mother Earth during this period. </a:t>
            </a:r>
            <a:endParaRPr lang="en-US" sz="1400" dirty="0">
              <a:effectLst/>
            </a:endParaRPr>
          </a:p>
          <a:p>
            <a:pPr>
              <a:spcAft>
                <a:spcPts val="0"/>
              </a:spcAft>
            </a:pPr>
            <a:r>
              <a:rPr lang="en-US" sz="1800" dirty="0">
                <a:effectLst/>
                <a:latin typeface="Arial" panose="020B0604020202020204" pitchFamily="34" charset="0"/>
              </a:rPr>
              <a:t> </a:t>
            </a:r>
            <a:endParaRPr lang="en-US" dirty="0">
              <a:effectLst/>
            </a:endParaRPr>
          </a:p>
          <a:p>
            <a:pPr>
              <a:spcAft>
                <a:spcPts val="0"/>
              </a:spcAft>
            </a:pPr>
            <a:r>
              <a:rPr lang="en-US" b="1" i="1" dirty="0">
                <a:solidFill>
                  <a:srgbClr val="00B050"/>
                </a:solidFill>
                <a:effectLst/>
              </a:rPr>
              <a:t>Join Fellow </a:t>
            </a:r>
            <a:r>
              <a:rPr lang="en-US" b="1" i="1" dirty="0" err="1">
                <a:solidFill>
                  <a:srgbClr val="00B050"/>
                </a:solidFill>
                <a:effectLst/>
              </a:rPr>
              <a:t>Parksiders</a:t>
            </a:r>
            <a:r>
              <a:rPr lang="en-US" b="1" i="1" dirty="0">
                <a:solidFill>
                  <a:srgbClr val="00B050"/>
                </a:solidFill>
                <a:effectLst/>
              </a:rPr>
              <a:t> for Rock Creek Conservancy's 13</a:t>
            </a:r>
            <a:r>
              <a:rPr lang="en-US" b="1" i="1" baseline="30000" dirty="0">
                <a:solidFill>
                  <a:srgbClr val="00B050"/>
                </a:solidFill>
                <a:effectLst/>
              </a:rPr>
              <a:t>th</a:t>
            </a:r>
            <a:r>
              <a:rPr lang="en-US" b="1" i="1" dirty="0">
                <a:solidFill>
                  <a:srgbClr val="00B050"/>
                </a:solidFill>
                <a:effectLst/>
              </a:rPr>
              <a:t> Annual Extreme Cleanup Day</a:t>
            </a:r>
            <a:endParaRPr lang="en-US" dirty="0">
              <a:solidFill>
                <a:srgbClr val="00B050"/>
              </a:solidFill>
              <a:effectLst/>
            </a:endParaRPr>
          </a:p>
          <a:p>
            <a:pPr>
              <a:spcAft>
                <a:spcPts val="0"/>
              </a:spcAft>
            </a:pPr>
            <a:r>
              <a:rPr lang="en-US" sz="1400" b="1" dirty="0">
                <a:effectLst/>
              </a:rPr>
              <a:t>Saturday, April 10, from 10:00 a.m. to 12:00 p.m.</a:t>
            </a:r>
            <a:r>
              <a:rPr lang="en-US" sz="1800" dirty="0">
                <a:effectLst/>
                <a:latin typeface="Arial" panose="020B0604020202020204" pitchFamily="34" charset="0"/>
              </a:rPr>
              <a:t>  (details)</a:t>
            </a:r>
          </a:p>
        </p:txBody>
      </p:sp>
      <p:sp>
        <p:nvSpPr>
          <p:cNvPr id="4" name="TextBox 3">
            <a:extLst>
              <a:ext uri="{FF2B5EF4-FFF2-40B4-BE49-F238E27FC236}">
                <a16:creationId xmlns:a16="http://schemas.microsoft.com/office/drawing/2014/main" xmlns="" id="{633168DB-B719-4F8D-A371-D6BE62283E70}"/>
              </a:ext>
            </a:extLst>
          </p:cNvPr>
          <p:cNvSpPr txBox="1"/>
          <p:nvPr/>
        </p:nvSpPr>
        <p:spPr>
          <a:xfrm>
            <a:off x="0" y="1788934"/>
            <a:ext cx="8685015" cy="430887"/>
          </a:xfrm>
          <a:prstGeom prst="rect">
            <a:avLst/>
          </a:prstGeom>
          <a:noFill/>
        </p:spPr>
        <p:txBody>
          <a:bodyPr wrap="square" rtlCol="0">
            <a:spAutoFit/>
          </a:bodyPr>
          <a:lstStyle/>
          <a:p>
            <a:r>
              <a:rPr lang="en-US" sz="2200" b="1" dirty="0">
                <a:latin typeface="Arial" panose="020B0604020202020204" pitchFamily="34" charset="0"/>
              </a:rPr>
              <a:t>Next up is Earth Day 2021: </a:t>
            </a:r>
            <a:r>
              <a:rPr lang="en-US" dirty="0">
                <a:latin typeface="Arial" panose="020B0604020202020204" pitchFamily="34" charset="0"/>
              </a:rPr>
              <a:t>a clip from our bulletin and </a:t>
            </a:r>
            <a:r>
              <a:rPr lang="en-US" dirty="0" err="1">
                <a:latin typeface="Arial" panose="020B0604020202020204" pitchFamily="34" charset="0"/>
              </a:rPr>
              <a:t>enews</a:t>
            </a:r>
            <a:r>
              <a:rPr lang="en-US" dirty="0">
                <a:latin typeface="Arial" panose="020B0604020202020204" pitchFamily="34" charset="0"/>
              </a:rPr>
              <a:t>:</a:t>
            </a:r>
            <a:endParaRPr lang="en-US" sz="1800" dirty="0">
              <a:effectLst/>
              <a:latin typeface="Arial" panose="020B0604020202020204" pitchFamily="34" charset="0"/>
            </a:endParaRPr>
          </a:p>
        </p:txBody>
      </p:sp>
      <p:sp>
        <p:nvSpPr>
          <p:cNvPr id="11" name="Rectangle 3">
            <a:extLst>
              <a:ext uri="{FF2B5EF4-FFF2-40B4-BE49-F238E27FC236}">
                <a16:creationId xmlns:a16="http://schemas.microsoft.com/office/drawing/2014/main" xmlns="" id="{BB44AEBB-2462-49F6-952F-B9AFBA940D49}"/>
              </a:ext>
            </a:extLst>
          </p:cNvPr>
          <p:cNvSpPr>
            <a:spLocks noChangeArrowheads="1"/>
          </p:cNvSpPr>
          <p:nvPr/>
        </p:nvSpPr>
        <p:spPr bwMode="auto">
          <a:xfrm>
            <a:off x="217824" y="4795459"/>
            <a:ext cx="10632512"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rgbClr val="00B050"/>
                </a:solidFill>
                <a:effectLst/>
                <a:cs typeface="Arial" panose="020B0604020202020204" pitchFamily="34" charset="0"/>
              </a:rPr>
              <a:t>Electronics and More (!) Earth Day Recycling Collection</a:t>
            </a:r>
            <a:endParaRPr kumimoji="0" lang="en-US" altLang="en-US" b="0" i="0" u="none" strike="noStrike" cap="none" normalizeH="0" baseline="0" dirty="0">
              <a:ln>
                <a:noFill/>
              </a:ln>
              <a:solidFill>
                <a:srgbClr val="00B050"/>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cs typeface="Arial" panose="020B0604020202020204" pitchFamily="34" charset="0"/>
              </a:rPr>
              <a:t>Management Office Parking Lot Saturday, April 17, 10:30 a.m. – 2:00 p.m.</a:t>
            </a:r>
            <a:r>
              <a:rPr kumimoji="0" lang="en-US" altLang="en-US" sz="1400" b="0" i="0" u="none" strike="noStrike" cap="none" normalizeH="0" baseline="0" dirty="0">
                <a:ln>
                  <a:noFill/>
                </a:ln>
                <a:solidFill>
                  <a:schemeClr val="tx1"/>
                </a:solidFill>
                <a:effectLst/>
                <a:cs typeface="Arial" panose="020B0604020202020204" pitchFamily="34" charset="0"/>
              </a:rPr>
              <a:t> </a:t>
            </a:r>
            <a:endParaRPr kumimoji="0" lang="en-US" altLang="en-US"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100" b="0" i="0" u="sng" strike="noStrike" cap="none" normalizeH="0" baseline="0" dirty="0">
                <a:ln>
                  <a:noFill/>
                </a:ln>
                <a:solidFill>
                  <a:schemeClr val="tx1"/>
                </a:solidFill>
                <a:effectLst/>
                <a:cs typeface="Arial" panose="020B0604020202020204" pitchFamily="34" charset="0"/>
              </a:rPr>
              <a:t>Items Collected</a:t>
            </a:r>
            <a:endParaRPr kumimoji="0" lang="en-US" altLang="en-US" sz="11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cs typeface="Arial" panose="020B0604020202020204" pitchFamily="34" charset="0"/>
              </a:rPr>
              <a:t>Electronics – Small Appliances (e.g., old toasters, mixers, etc.) – Old Shoes – Batteries – Compact Fluorescent Bulbs – Cell Phones – Eyeglasses/Sunglasses – Old Pots and Pans &amp; Other Scrap Metal (e.g. wire hangers, beat-up cutlery, etc.) – Corks – Old Keys – Ink Cartridges – Plastic Bags (Any kind: grocery, bread bags, </a:t>
            </a:r>
            <a:r>
              <a:rPr kumimoji="0" lang="en-US" altLang="en-US" sz="1100" b="0" i="0" u="none" strike="noStrike" cap="none" normalizeH="0" baseline="0" dirty="0" err="1">
                <a:ln>
                  <a:noFill/>
                </a:ln>
                <a:solidFill>
                  <a:schemeClr val="tx1"/>
                </a:solidFill>
                <a:effectLst/>
                <a:cs typeface="Arial" panose="020B0604020202020204" pitchFamily="34" charset="0"/>
              </a:rPr>
              <a:t>ziplock</a:t>
            </a:r>
            <a:r>
              <a:rPr kumimoji="0" lang="en-US" altLang="en-US" sz="1100" b="0" i="0" u="none" strike="noStrike" cap="none" normalizeH="0" baseline="0" dirty="0">
                <a:ln>
                  <a:noFill/>
                </a:ln>
                <a:solidFill>
                  <a:schemeClr val="tx1"/>
                </a:solidFill>
                <a:effectLst/>
                <a:cs typeface="Arial" panose="020B0604020202020204" pitchFamily="34" charset="0"/>
              </a:rPr>
              <a:t> bags, etc.)</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cs typeface="Arial" panose="020B0604020202020204" pitchFamily="34" charset="0"/>
              </a:rPr>
              <a:t> </a:t>
            </a:r>
            <a:endParaRPr kumimoji="0" lang="en-US" altLang="en-US" sz="11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rgbClr val="00B050"/>
                </a:solidFill>
                <a:effectLst/>
                <a:cs typeface="Arial" panose="020B0604020202020204" pitchFamily="34" charset="0"/>
              </a:rPr>
              <a:t>	Tree Tour – Learn the Different Types of Trees We Have at Parkside– Self-guided Tour</a:t>
            </a:r>
          </a:p>
          <a:p>
            <a:pPr marL="0" marR="0" lvl="0" indent="0" defTabSz="914400" rtl="0" eaLnBrk="0" fontAlgn="base" latinLnBrk="0" hangingPunct="0">
              <a:lnSpc>
                <a:spcPct val="100000"/>
              </a:lnSpc>
              <a:spcBef>
                <a:spcPct val="0"/>
              </a:spcBef>
              <a:spcAft>
                <a:spcPct val="0"/>
              </a:spcAft>
              <a:buClrTx/>
              <a:buSzTx/>
              <a:buFontTx/>
              <a:buNone/>
              <a:tabLst/>
            </a:pPr>
            <a:r>
              <a:rPr lang="en-US" altLang="en-US" sz="1400" b="1" dirty="0">
                <a:cs typeface="Arial" panose="020B0604020202020204" pitchFamily="34" charset="0"/>
              </a:rPr>
              <a:t>	    Mid-April</a:t>
            </a:r>
            <a:endParaRPr kumimoji="0" lang="en-US" altLang="en-US" sz="1400" b="0" u="none" strike="noStrike" cap="none" normalizeH="0" baseline="0" dirty="0">
              <a:ln>
                <a:noFill/>
              </a:ln>
              <a:effectLst/>
            </a:endParaRPr>
          </a:p>
        </p:txBody>
      </p:sp>
      <p:sp>
        <p:nvSpPr>
          <p:cNvPr id="2" name="TextBox 1">
            <a:extLst>
              <a:ext uri="{FF2B5EF4-FFF2-40B4-BE49-F238E27FC236}">
                <a16:creationId xmlns:a16="http://schemas.microsoft.com/office/drawing/2014/main" xmlns="" id="{1A4C5D0B-84C4-46B0-8900-D36179F5614B}"/>
              </a:ext>
            </a:extLst>
          </p:cNvPr>
          <p:cNvSpPr txBox="1"/>
          <p:nvPr/>
        </p:nvSpPr>
        <p:spPr>
          <a:xfrm>
            <a:off x="1956442" y="565202"/>
            <a:ext cx="4248792" cy="707886"/>
          </a:xfrm>
          <a:prstGeom prst="rect">
            <a:avLst/>
          </a:prstGeom>
          <a:noFill/>
        </p:spPr>
        <p:txBody>
          <a:bodyPr wrap="square" rtlCol="0">
            <a:spAutoFit/>
          </a:bodyPr>
          <a:lstStyle/>
          <a:p>
            <a:pPr marL="342900" indent="-342900">
              <a:buAutoNum type="arabicPeriod"/>
            </a:pPr>
            <a:r>
              <a:rPr lang="en-US" sz="2000" b="1" dirty="0"/>
              <a:t>Community Newsletter/Bulletins</a:t>
            </a:r>
          </a:p>
          <a:p>
            <a:r>
              <a:rPr lang="en-US" sz="2000" b="1" dirty="0"/>
              <a:t>               2. Email News to Listservs</a:t>
            </a:r>
          </a:p>
        </p:txBody>
      </p:sp>
      <p:sp>
        <p:nvSpPr>
          <p:cNvPr id="3" name="TextBox 2">
            <a:extLst>
              <a:ext uri="{FF2B5EF4-FFF2-40B4-BE49-F238E27FC236}">
                <a16:creationId xmlns:a16="http://schemas.microsoft.com/office/drawing/2014/main" xmlns="" id="{188297ED-21CE-4874-81B8-18B0011FFEF3}"/>
              </a:ext>
            </a:extLst>
          </p:cNvPr>
          <p:cNvSpPr txBox="1"/>
          <p:nvPr/>
        </p:nvSpPr>
        <p:spPr>
          <a:xfrm>
            <a:off x="1829548" y="60181"/>
            <a:ext cx="5489964" cy="523220"/>
          </a:xfrm>
          <a:prstGeom prst="rect">
            <a:avLst/>
          </a:prstGeom>
          <a:noFill/>
        </p:spPr>
        <p:txBody>
          <a:bodyPr wrap="none" rtlCol="0">
            <a:spAutoFit/>
          </a:bodyPr>
          <a:lstStyle/>
          <a:p>
            <a:r>
              <a:rPr lang="en-US" sz="2800" dirty="0"/>
              <a:t>How we get the word out on events:</a:t>
            </a:r>
          </a:p>
        </p:txBody>
      </p:sp>
      <p:pic>
        <p:nvPicPr>
          <p:cNvPr id="10" name="Picture 9">
            <a:extLst>
              <a:ext uri="{FF2B5EF4-FFF2-40B4-BE49-F238E27FC236}">
                <a16:creationId xmlns:a16="http://schemas.microsoft.com/office/drawing/2014/main" xmlns="" id="{F8DBD78D-4E99-497D-B5D0-76A03C6E46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3852" y="36918"/>
            <a:ext cx="4191492" cy="5408377"/>
          </a:xfrm>
          <a:prstGeom prst="rect">
            <a:avLst/>
          </a:prstGeom>
        </p:spPr>
      </p:pic>
      <p:sp>
        <p:nvSpPr>
          <p:cNvPr id="12" name="TextBox 11">
            <a:extLst>
              <a:ext uri="{FF2B5EF4-FFF2-40B4-BE49-F238E27FC236}">
                <a16:creationId xmlns:a16="http://schemas.microsoft.com/office/drawing/2014/main" xmlns="" id="{5EA51DB4-6845-4A27-B9E3-7E2583DEC417}"/>
              </a:ext>
            </a:extLst>
          </p:cNvPr>
          <p:cNvSpPr txBox="1"/>
          <p:nvPr/>
        </p:nvSpPr>
        <p:spPr>
          <a:xfrm>
            <a:off x="3899155" y="1153985"/>
            <a:ext cx="3048537" cy="400110"/>
          </a:xfrm>
          <a:prstGeom prst="rect">
            <a:avLst/>
          </a:prstGeom>
          <a:noFill/>
        </p:spPr>
        <p:txBody>
          <a:bodyPr wrap="square" rtlCol="0">
            <a:spAutoFit/>
          </a:bodyPr>
          <a:lstStyle/>
          <a:p>
            <a:r>
              <a:rPr lang="en-US" sz="2000" b="1" dirty="0"/>
              <a:t>3. Bulletin Board Flyers</a:t>
            </a:r>
          </a:p>
        </p:txBody>
      </p:sp>
    </p:spTree>
    <p:extLst>
      <p:ext uri="{BB962C8B-B14F-4D97-AF65-F5344CB8AC3E}">
        <p14:creationId xmlns:p14="http://schemas.microsoft.com/office/powerpoint/2010/main" val="3269677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29109"/>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sp>
        <p:nvSpPr>
          <p:cNvPr id="4" name="TextBox 3">
            <a:extLst>
              <a:ext uri="{FF2B5EF4-FFF2-40B4-BE49-F238E27FC236}">
                <a16:creationId xmlns:a16="http://schemas.microsoft.com/office/drawing/2014/main" xmlns="" id="{F2786236-1551-4673-96CE-6178EFA564D0}"/>
              </a:ext>
            </a:extLst>
          </p:cNvPr>
          <p:cNvSpPr txBox="1"/>
          <p:nvPr/>
        </p:nvSpPr>
        <p:spPr>
          <a:xfrm>
            <a:off x="6996713" y="179877"/>
            <a:ext cx="4923757" cy="1015663"/>
          </a:xfrm>
          <a:prstGeom prst="rect">
            <a:avLst/>
          </a:prstGeom>
          <a:noFill/>
        </p:spPr>
        <p:txBody>
          <a:bodyPr wrap="square" rtlCol="0">
            <a:spAutoFit/>
          </a:bodyPr>
          <a:lstStyle/>
          <a:p>
            <a:r>
              <a:rPr lang="en-US" sz="2000" dirty="0"/>
              <a:t>As you take your walks, learn some of the different types of trees we have in the community.</a:t>
            </a:r>
            <a:endParaRPr lang="en-US" sz="2400" dirty="0"/>
          </a:p>
        </p:txBody>
      </p:sp>
      <p:sp>
        <p:nvSpPr>
          <p:cNvPr id="6" name="TextBox 5">
            <a:extLst>
              <a:ext uri="{FF2B5EF4-FFF2-40B4-BE49-F238E27FC236}">
                <a16:creationId xmlns:a16="http://schemas.microsoft.com/office/drawing/2014/main" xmlns="" id="{2D877E7F-33A5-44B1-AB87-FD7842ED6255}"/>
              </a:ext>
            </a:extLst>
          </p:cNvPr>
          <p:cNvSpPr txBox="1"/>
          <p:nvPr/>
        </p:nvSpPr>
        <p:spPr>
          <a:xfrm>
            <a:off x="813917" y="6221399"/>
            <a:ext cx="9111003" cy="646331"/>
          </a:xfrm>
          <a:prstGeom prst="rect">
            <a:avLst/>
          </a:prstGeom>
          <a:noFill/>
        </p:spPr>
        <p:txBody>
          <a:bodyPr wrap="square" rtlCol="0">
            <a:spAutoFit/>
          </a:bodyPr>
          <a:lstStyle/>
          <a:p>
            <a:endParaRPr lang="en-US" dirty="0"/>
          </a:p>
          <a:p>
            <a:r>
              <a:rPr lang="en-US" dirty="0"/>
              <a:t>Will have a long shelf life – plan to expand another and put more information on web site.</a:t>
            </a:r>
          </a:p>
        </p:txBody>
      </p:sp>
      <p:sp>
        <p:nvSpPr>
          <p:cNvPr id="8" name="TextBox 7">
            <a:extLst>
              <a:ext uri="{FF2B5EF4-FFF2-40B4-BE49-F238E27FC236}">
                <a16:creationId xmlns:a16="http://schemas.microsoft.com/office/drawing/2014/main" xmlns="" id="{1E31AFA5-3CA7-46E2-95E5-DEED10C95B37}"/>
              </a:ext>
            </a:extLst>
          </p:cNvPr>
          <p:cNvSpPr txBox="1"/>
          <p:nvPr/>
        </p:nvSpPr>
        <p:spPr>
          <a:xfrm>
            <a:off x="1813098" y="133711"/>
            <a:ext cx="5542923" cy="800219"/>
          </a:xfrm>
          <a:prstGeom prst="rect">
            <a:avLst/>
          </a:prstGeom>
          <a:noFill/>
        </p:spPr>
        <p:txBody>
          <a:bodyPr wrap="square" rtlCol="0">
            <a:spAutoFit/>
          </a:bodyPr>
          <a:lstStyle/>
          <a:p>
            <a:r>
              <a:rPr lang="en-US" sz="2800" dirty="0"/>
              <a:t>Mid-April – </a:t>
            </a:r>
            <a:r>
              <a:rPr lang="en-US" sz="2800" b="1" dirty="0">
                <a:solidFill>
                  <a:srgbClr val="00B050"/>
                </a:solidFill>
              </a:rPr>
              <a:t>Self-guided Tree Tour</a:t>
            </a:r>
          </a:p>
          <a:p>
            <a:endParaRPr lang="en-US" dirty="0"/>
          </a:p>
        </p:txBody>
      </p:sp>
      <p:pic>
        <p:nvPicPr>
          <p:cNvPr id="9" name="Picture 8">
            <a:extLst>
              <a:ext uri="{FF2B5EF4-FFF2-40B4-BE49-F238E27FC236}">
                <a16:creationId xmlns:a16="http://schemas.microsoft.com/office/drawing/2014/main" xmlns="" id="{9D2C4DF3-AFD7-48DD-AB40-F78B8ED99F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83763"/>
            <a:ext cx="5757857" cy="4858191"/>
          </a:xfrm>
          <a:prstGeom prst="rect">
            <a:avLst/>
          </a:prstGeom>
        </p:spPr>
      </p:pic>
      <p:pic>
        <p:nvPicPr>
          <p:cNvPr id="11" name="Picture 10">
            <a:extLst>
              <a:ext uri="{FF2B5EF4-FFF2-40B4-BE49-F238E27FC236}">
                <a16:creationId xmlns:a16="http://schemas.microsoft.com/office/drawing/2014/main" xmlns="" id="{FF24B870-6B16-4C49-AF34-2D045BC381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02542" y="1449268"/>
            <a:ext cx="4040955" cy="4992686"/>
          </a:xfrm>
          <a:prstGeom prst="rect">
            <a:avLst/>
          </a:prstGeom>
        </p:spPr>
      </p:pic>
      <p:sp>
        <p:nvSpPr>
          <p:cNvPr id="13" name="TextBox 12">
            <a:extLst>
              <a:ext uri="{FF2B5EF4-FFF2-40B4-BE49-F238E27FC236}">
                <a16:creationId xmlns:a16="http://schemas.microsoft.com/office/drawing/2014/main" xmlns="" id="{64BCBA98-7F59-4CA4-A52E-BE97C9A67EF3}"/>
              </a:ext>
            </a:extLst>
          </p:cNvPr>
          <p:cNvSpPr txBox="1"/>
          <p:nvPr/>
        </p:nvSpPr>
        <p:spPr>
          <a:xfrm>
            <a:off x="5906445" y="2715323"/>
            <a:ext cx="2047509" cy="1754326"/>
          </a:xfrm>
          <a:prstGeom prst="rect">
            <a:avLst/>
          </a:prstGeom>
          <a:noFill/>
        </p:spPr>
        <p:txBody>
          <a:bodyPr wrap="square" rtlCol="0">
            <a:spAutoFit/>
          </a:bodyPr>
          <a:lstStyle/>
          <a:p>
            <a:r>
              <a:rPr lang="en-US" dirty="0"/>
              <a:t>Project involved many contributors as a “Tree Team” (committee members, residents and staff).</a:t>
            </a:r>
          </a:p>
        </p:txBody>
      </p:sp>
    </p:spTree>
    <p:extLst>
      <p:ext uri="{BB962C8B-B14F-4D97-AF65-F5344CB8AC3E}">
        <p14:creationId xmlns:p14="http://schemas.microsoft.com/office/powerpoint/2010/main" val="2753679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Other Projects (Oh my!)</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sp>
        <p:nvSpPr>
          <p:cNvPr id="2" name="TextBox 1">
            <a:extLst>
              <a:ext uri="{FF2B5EF4-FFF2-40B4-BE49-F238E27FC236}">
                <a16:creationId xmlns:a16="http://schemas.microsoft.com/office/drawing/2014/main" xmlns="" id="{EDBDC97D-F723-40C3-91F8-FCA095F27945}"/>
              </a:ext>
            </a:extLst>
          </p:cNvPr>
          <p:cNvSpPr txBox="1"/>
          <p:nvPr/>
        </p:nvSpPr>
        <p:spPr>
          <a:xfrm>
            <a:off x="623434" y="1742339"/>
            <a:ext cx="11568566" cy="3539430"/>
          </a:xfrm>
          <a:prstGeom prst="rect">
            <a:avLst/>
          </a:prstGeom>
          <a:noFill/>
        </p:spPr>
        <p:txBody>
          <a:bodyPr wrap="square" rtlCol="0">
            <a:spAutoFit/>
          </a:bodyPr>
          <a:lstStyle/>
          <a:p>
            <a:pPr marL="342900" indent="-342900">
              <a:buAutoNum type="arabicPeriod"/>
            </a:pPr>
            <a:r>
              <a:rPr lang="en-US" sz="2800" dirty="0"/>
              <a:t>Stormwater Management</a:t>
            </a:r>
          </a:p>
          <a:p>
            <a:pPr marL="342900" indent="-342900">
              <a:buAutoNum type="arabicPeriod"/>
            </a:pPr>
            <a:endParaRPr lang="en-US" sz="2800" dirty="0"/>
          </a:p>
          <a:p>
            <a:pPr marL="342900" indent="-342900">
              <a:buAutoNum type="arabicPeriod"/>
            </a:pPr>
            <a:r>
              <a:rPr lang="en-US" sz="2800" dirty="0"/>
              <a:t>Solar and Renewable Energy</a:t>
            </a:r>
          </a:p>
          <a:p>
            <a:pPr marL="342900" indent="-342900">
              <a:buAutoNum type="arabicPeriod"/>
            </a:pPr>
            <a:endParaRPr lang="en-US" sz="2800" dirty="0"/>
          </a:p>
          <a:p>
            <a:pPr marL="342900" indent="-342900">
              <a:buAutoNum type="arabicPeriod"/>
            </a:pPr>
            <a:r>
              <a:rPr lang="en-US" sz="2800" dirty="0"/>
              <a:t>EV Charging Stations </a:t>
            </a:r>
            <a:r>
              <a:rPr lang="en-US" sz="2400" dirty="0"/>
              <a:t>(researched &amp; gave proposal; passed on to ad hoc committee)</a:t>
            </a:r>
          </a:p>
          <a:p>
            <a:pPr marL="342900" indent="-342900">
              <a:buAutoNum type="arabicPeriod"/>
            </a:pPr>
            <a:endParaRPr lang="en-US" sz="2800" dirty="0"/>
          </a:p>
          <a:p>
            <a:pPr marL="342900" indent="-342900">
              <a:buAutoNum type="arabicPeriod"/>
            </a:pPr>
            <a:r>
              <a:rPr lang="en-US" sz="2800" dirty="0" err="1"/>
              <a:t>RainScapes</a:t>
            </a:r>
            <a:r>
              <a:rPr lang="en-US" sz="2800" dirty="0"/>
              <a:t> applications – one for rain garden and one for asphalt removal</a:t>
            </a:r>
          </a:p>
          <a:p>
            <a:pPr marL="342900" indent="-342900">
              <a:buAutoNum type="arabicPeriod"/>
            </a:pPr>
            <a:endParaRPr lang="en-US" sz="2800" dirty="0"/>
          </a:p>
        </p:txBody>
      </p:sp>
      <p:sp>
        <p:nvSpPr>
          <p:cNvPr id="3" name="TextBox 2">
            <a:extLst>
              <a:ext uri="{FF2B5EF4-FFF2-40B4-BE49-F238E27FC236}">
                <a16:creationId xmlns:a16="http://schemas.microsoft.com/office/drawing/2014/main" xmlns="" id="{BD054156-41F0-42FE-B39A-AA8D86D9CEC1}"/>
              </a:ext>
            </a:extLst>
          </p:cNvPr>
          <p:cNvSpPr txBox="1"/>
          <p:nvPr/>
        </p:nvSpPr>
        <p:spPr>
          <a:xfrm>
            <a:off x="0" y="5970951"/>
            <a:ext cx="11904785" cy="461665"/>
          </a:xfrm>
          <a:prstGeom prst="rect">
            <a:avLst/>
          </a:prstGeom>
          <a:noFill/>
        </p:spPr>
        <p:txBody>
          <a:bodyPr wrap="square" rtlCol="0">
            <a:spAutoFit/>
          </a:bodyPr>
          <a:lstStyle/>
          <a:p>
            <a:pPr algn="ctr"/>
            <a:r>
              <a:rPr lang="en-US" sz="2400" i="1" dirty="0"/>
              <a:t>Many projects are driven by an interest/ideas from committee members and residents. </a:t>
            </a:r>
          </a:p>
        </p:txBody>
      </p:sp>
      <p:sp>
        <p:nvSpPr>
          <p:cNvPr id="4" name="TextBox 3">
            <a:extLst>
              <a:ext uri="{FF2B5EF4-FFF2-40B4-BE49-F238E27FC236}">
                <a16:creationId xmlns:a16="http://schemas.microsoft.com/office/drawing/2014/main" xmlns="" id="{D10783AE-7020-4276-BB88-F19A7B81D4E2}"/>
              </a:ext>
            </a:extLst>
          </p:cNvPr>
          <p:cNvSpPr txBox="1"/>
          <p:nvPr/>
        </p:nvSpPr>
        <p:spPr>
          <a:xfrm>
            <a:off x="3037983" y="1053157"/>
            <a:ext cx="6116033" cy="461665"/>
          </a:xfrm>
          <a:prstGeom prst="rect">
            <a:avLst/>
          </a:prstGeom>
          <a:noFill/>
        </p:spPr>
        <p:txBody>
          <a:bodyPr wrap="none" rtlCol="0">
            <a:spAutoFit/>
          </a:bodyPr>
          <a:lstStyle/>
          <a:p>
            <a:pPr algn="ctr"/>
            <a:r>
              <a:rPr lang="en-US" sz="2400" i="1" dirty="0"/>
              <a:t>Never a shortage of ideas, initiatives or projects</a:t>
            </a:r>
          </a:p>
        </p:txBody>
      </p:sp>
    </p:spTree>
    <p:extLst>
      <p:ext uri="{BB962C8B-B14F-4D97-AF65-F5344CB8AC3E}">
        <p14:creationId xmlns:p14="http://schemas.microsoft.com/office/powerpoint/2010/main" val="1616634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Parkside GREEN</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sp>
        <p:nvSpPr>
          <p:cNvPr id="6" name="TextBox 5">
            <a:extLst>
              <a:ext uri="{FF2B5EF4-FFF2-40B4-BE49-F238E27FC236}">
                <a16:creationId xmlns:a16="http://schemas.microsoft.com/office/drawing/2014/main" xmlns="" id="{C60D5FFC-66D8-45E0-B19E-85C0A7FB5E66}"/>
              </a:ext>
            </a:extLst>
          </p:cNvPr>
          <p:cNvSpPr txBox="1"/>
          <p:nvPr/>
        </p:nvSpPr>
        <p:spPr>
          <a:xfrm>
            <a:off x="1948543" y="1805738"/>
            <a:ext cx="8294914" cy="830997"/>
          </a:xfrm>
          <a:prstGeom prst="rect">
            <a:avLst/>
          </a:prstGeom>
          <a:noFill/>
        </p:spPr>
        <p:txBody>
          <a:bodyPr wrap="square">
            <a:spAutoFit/>
          </a:bodyPr>
          <a:lstStyle/>
          <a:p>
            <a:r>
              <a:rPr lang="en-US" sz="2400" i="1" dirty="0"/>
              <a:t>Green Teams at an HOA bring so many benefits…to the community, to the environment and to everyone on the team. </a:t>
            </a:r>
          </a:p>
        </p:txBody>
      </p:sp>
      <p:sp>
        <p:nvSpPr>
          <p:cNvPr id="4" name="TextBox 3">
            <a:extLst>
              <a:ext uri="{FF2B5EF4-FFF2-40B4-BE49-F238E27FC236}">
                <a16:creationId xmlns:a16="http://schemas.microsoft.com/office/drawing/2014/main" xmlns="" id="{05ABD8D3-2A12-4124-BB0B-636638931186}"/>
              </a:ext>
            </a:extLst>
          </p:cNvPr>
          <p:cNvSpPr txBox="1"/>
          <p:nvPr/>
        </p:nvSpPr>
        <p:spPr>
          <a:xfrm>
            <a:off x="4547506" y="3429000"/>
            <a:ext cx="2588079" cy="523220"/>
          </a:xfrm>
          <a:prstGeom prst="rect">
            <a:avLst/>
          </a:prstGeom>
          <a:noFill/>
        </p:spPr>
        <p:txBody>
          <a:bodyPr wrap="square" rtlCol="0">
            <a:spAutoFit/>
          </a:bodyPr>
          <a:lstStyle/>
          <a:p>
            <a:r>
              <a:rPr lang="en-US" sz="2800" b="1" i="1" dirty="0"/>
              <a:t>Thank  You!</a:t>
            </a:r>
          </a:p>
        </p:txBody>
      </p:sp>
      <p:sp>
        <p:nvSpPr>
          <p:cNvPr id="10" name="TextBox 9">
            <a:extLst>
              <a:ext uri="{FF2B5EF4-FFF2-40B4-BE49-F238E27FC236}">
                <a16:creationId xmlns:a16="http://schemas.microsoft.com/office/drawing/2014/main" xmlns="" id="{D29B8BCF-1E7D-4FBB-830C-3F01AF7ACD14}"/>
              </a:ext>
            </a:extLst>
          </p:cNvPr>
          <p:cNvSpPr txBox="1"/>
          <p:nvPr/>
        </p:nvSpPr>
        <p:spPr>
          <a:xfrm>
            <a:off x="2912114" y="4555672"/>
            <a:ext cx="5616730" cy="1384995"/>
          </a:xfrm>
          <a:prstGeom prst="rect">
            <a:avLst/>
          </a:prstGeom>
          <a:noFill/>
        </p:spPr>
        <p:txBody>
          <a:bodyPr wrap="none" rtlCol="0">
            <a:spAutoFit/>
          </a:bodyPr>
          <a:lstStyle/>
          <a:p>
            <a:pPr algn="ctr"/>
            <a:r>
              <a:rPr lang="en-US" sz="2800" b="1" i="1" dirty="0">
                <a:solidFill>
                  <a:srgbClr val="00B050"/>
                </a:solidFill>
              </a:rPr>
              <a:t>Susan Pourian</a:t>
            </a:r>
          </a:p>
          <a:p>
            <a:pPr algn="ctr"/>
            <a:r>
              <a:rPr lang="en-US" sz="2800" b="1" dirty="0">
                <a:solidFill>
                  <a:srgbClr val="00B050"/>
                </a:solidFill>
              </a:rPr>
              <a:t>Parkside GREEN</a:t>
            </a:r>
          </a:p>
          <a:p>
            <a:pPr algn="ctr"/>
            <a:r>
              <a:rPr lang="en-US" sz="2800" b="1" dirty="0">
                <a:solidFill>
                  <a:srgbClr val="00B050"/>
                </a:solidFill>
              </a:rPr>
              <a:t>ParksideGreenBethesda@gmail.com</a:t>
            </a:r>
          </a:p>
        </p:txBody>
      </p:sp>
    </p:spTree>
    <p:extLst>
      <p:ext uri="{BB962C8B-B14F-4D97-AF65-F5344CB8AC3E}">
        <p14:creationId xmlns:p14="http://schemas.microsoft.com/office/powerpoint/2010/main" val="399158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a:p>
            <a:pPr algn="ctr"/>
            <a:r>
              <a:rPr lang="en-US" sz="4000" dirty="0">
                <a:solidFill>
                  <a:schemeClr val="tx1"/>
                </a:solidFill>
              </a:rPr>
              <a:t>The Areas of Interest at Meetings</a:t>
            </a:r>
          </a:p>
          <a:p>
            <a:pPr algn="ctr"/>
            <a:r>
              <a:rPr lang="en-US" sz="3600" dirty="0">
                <a:solidFill>
                  <a:schemeClr val="tx1"/>
                </a:solidFill>
              </a:rPr>
              <a:t>What we did &amp; talked about first</a:t>
            </a:r>
          </a:p>
          <a:p>
            <a:pPr algn="ctr"/>
            <a:endParaRPr lang="en-US" sz="4000" dirty="0">
              <a:solidFill>
                <a:schemeClr val="tx1"/>
              </a:solidFill>
            </a:endParaRP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sp>
        <p:nvSpPr>
          <p:cNvPr id="6" name="TextBox 5">
            <a:extLst>
              <a:ext uri="{FF2B5EF4-FFF2-40B4-BE49-F238E27FC236}">
                <a16:creationId xmlns:a16="http://schemas.microsoft.com/office/drawing/2014/main" xmlns="" id="{3082F9D5-6CBC-4A50-A3BE-0791099E5A7C}"/>
              </a:ext>
            </a:extLst>
          </p:cNvPr>
          <p:cNvSpPr txBox="1"/>
          <p:nvPr/>
        </p:nvSpPr>
        <p:spPr>
          <a:xfrm>
            <a:off x="317208" y="1604721"/>
            <a:ext cx="10726615" cy="1908215"/>
          </a:xfrm>
          <a:prstGeom prst="rect">
            <a:avLst/>
          </a:prstGeom>
          <a:noFill/>
        </p:spPr>
        <p:txBody>
          <a:bodyPr wrap="square">
            <a:spAutoFit/>
          </a:bodyPr>
          <a:lstStyle/>
          <a:p>
            <a:r>
              <a:rPr lang="en-US" sz="3000" b="1" dirty="0">
                <a:solidFill>
                  <a:srgbClr val="00B050"/>
                </a:solidFill>
              </a:rPr>
              <a:t>The interest areas at meetings &amp; from residents were:</a:t>
            </a:r>
          </a:p>
          <a:p>
            <a:pPr marL="1371600" lvl="2" indent="-457200">
              <a:buAutoNum type="arabicPeriod"/>
            </a:pPr>
            <a:r>
              <a:rPr lang="en-US" sz="2200" dirty="0"/>
              <a:t>Recycling  				5. Oversized trash</a:t>
            </a:r>
          </a:p>
          <a:p>
            <a:pPr marL="1371600" lvl="2" indent="-457200">
              <a:buAutoNum type="arabicPeriod"/>
            </a:pPr>
            <a:r>
              <a:rPr lang="en-US" sz="2200" dirty="0"/>
              <a:t>Desire for a Community Garden 	6. Green tips for newsletter</a:t>
            </a:r>
          </a:p>
          <a:p>
            <a:pPr marL="1371600" lvl="2" indent="-457200">
              <a:buAutoNum type="arabicPeriod"/>
            </a:pPr>
            <a:r>
              <a:rPr lang="en-US" sz="2200" dirty="0"/>
              <a:t>Solar and/or Renewable Energy	7. EV charging stations</a:t>
            </a:r>
          </a:p>
          <a:p>
            <a:pPr marL="1371600" lvl="2" indent="-457200">
              <a:buAutoNum type="arabicPeriod"/>
            </a:pPr>
            <a:r>
              <a:rPr lang="en-US" sz="2200" dirty="0"/>
              <a:t>Litter				8. Educating</a:t>
            </a:r>
          </a:p>
        </p:txBody>
      </p:sp>
      <p:sp>
        <p:nvSpPr>
          <p:cNvPr id="4" name="TextBox 3">
            <a:extLst>
              <a:ext uri="{FF2B5EF4-FFF2-40B4-BE49-F238E27FC236}">
                <a16:creationId xmlns:a16="http://schemas.microsoft.com/office/drawing/2014/main" xmlns="" id="{5D73DB28-14FF-46B0-82EC-91190F1C8701}"/>
              </a:ext>
            </a:extLst>
          </p:cNvPr>
          <p:cNvSpPr txBox="1"/>
          <p:nvPr/>
        </p:nvSpPr>
        <p:spPr>
          <a:xfrm>
            <a:off x="205992" y="4547481"/>
            <a:ext cx="7277516" cy="1200329"/>
          </a:xfrm>
          <a:prstGeom prst="rect">
            <a:avLst/>
          </a:prstGeom>
          <a:noFill/>
        </p:spPr>
        <p:txBody>
          <a:bodyPr wrap="square" rtlCol="0">
            <a:spAutoFit/>
          </a:bodyPr>
          <a:lstStyle/>
          <a:p>
            <a:r>
              <a:rPr lang="en-US" dirty="0"/>
              <a:t>Most of our early work consisted of monthly meetings, discussing ideas and always having a topic assigned for an article that would appear in the community Newsletter. Topics were on recycling, composting, oversized trash, native plants, energy use, tips, etc. </a:t>
            </a:r>
          </a:p>
        </p:txBody>
      </p:sp>
      <p:sp>
        <p:nvSpPr>
          <p:cNvPr id="8" name="TextBox 7">
            <a:extLst>
              <a:ext uri="{FF2B5EF4-FFF2-40B4-BE49-F238E27FC236}">
                <a16:creationId xmlns:a16="http://schemas.microsoft.com/office/drawing/2014/main" xmlns="" id="{B32429CD-8F73-4A41-9497-4EF43AF71E75}"/>
              </a:ext>
            </a:extLst>
          </p:cNvPr>
          <p:cNvSpPr txBox="1"/>
          <p:nvPr/>
        </p:nvSpPr>
        <p:spPr>
          <a:xfrm>
            <a:off x="947057" y="3804628"/>
            <a:ext cx="7690758" cy="646331"/>
          </a:xfrm>
          <a:prstGeom prst="rect">
            <a:avLst/>
          </a:prstGeom>
          <a:noFill/>
        </p:spPr>
        <p:txBody>
          <a:bodyPr wrap="square" rtlCol="0">
            <a:spAutoFit/>
          </a:bodyPr>
          <a:lstStyle/>
          <a:p>
            <a:r>
              <a:rPr lang="en-US" dirty="0"/>
              <a:t>Meetings have been a  great time to hear about people’s ideas, their interests and also discover desire for the projects certain people might like to work on.</a:t>
            </a:r>
          </a:p>
        </p:txBody>
      </p:sp>
      <p:pic>
        <p:nvPicPr>
          <p:cNvPr id="10" name="Picture 9">
            <a:extLst>
              <a:ext uri="{FF2B5EF4-FFF2-40B4-BE49-F238E27FC236}">
                <a16:creationId xmlns:a16="http://schemas.microsoft.com/office/drawing/2014/main" xmlns="" id="{AC2882C3-5296-4787-A6CF-E580A27C122F}"/>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8762216" y="3107940"/>
            <a:ext cx="1824404" cy="2039706"/>
          </a:xfrm>
          <a:prstGeom prst="rect">
            <a:avLst/>
          </a:prstGeom>
        </p:spPr>
      </p:pic>
      <p:sp>
        <p:nvSpPr>
          <p:cNvPr id="11" name="TextBox 10">
            <a:extLst>
              <a:ext uri="{FF2B5EF4-FFF2-40B4-BE49-F238E27FC236}">
                <a16:creationId xmlns:a16="http://schemas.microsoft.com/office/drawing/2014/main" xmlns="" id="{C7CA71A0-B4E6-46C3-BD7F-7D23246F7CE4}"/>
              </a:ext>
            </a:extLst>
          </p:cNvPr>
          <p:cNvSpPr txBox="1"/>
          <p:nvPr/>
        </p:nvSpPr>
        <p:spPr>
          <a:xfrm>
            <a:off x="3211758" y="5859025"/>
            <a:ext cx="7832065" cy="646331"/>
          </a:xfrm>
          <a:prstGeom prst="rect">
            <a:avLst/>
          </a:prstGeom>
          <a:noFill/>
        </p:spPr>
        <p:txBody>
          <a:bodyPr wrap="square" rtlCol="0">
            <a:spAutoFit/>
          </a:bodyPr>
          <a:lstStyle/>
          <a:p>
            <a:r>
              <a:rPr lang="en-US" dirty="0"/>
              <a:t>Much of the project energies the first half of the year went into the Community Garden and the garden boxes project.</a:t>
            </a:r>
          </a:p>
        </p:txBody>
      </p:sp>
      <p:sp>
        <p:nvSpPr>
          <p:cNvPr id="2" name="TextBox 1">
            <a:extLst>
              <a:ext uri="{FF2B5EF4-FFF2-40B4-BE49-F238E27FC236}">
                <a16:creationId xmlns:a16="http://schemas.microsoft.com/office/drawing/2014/main" xmlns="" id="{1DF8A19B-A78B-461C-BA9E-86F2756E74B8}"/>
              </a:ext>
            </a:extLst>
          </p:cNvPr>
          <p:cNvSpPr txBox="1"/>
          <p:nvPr/>
        </p:nvSpPr>
        <p:spPr>
          <a:xfrm>
            <a:off x="10440852" y="3143604"/>
            <a:ext cx="733599" cy="369332"/>
          </a:xfrm>
          <a:prstGeom prst="rect">
            <a:avLst/>
          </a:prstGeom>
          <a:noFill/>
        </p:spPr>
        <p:txBody>
          <a:bodyPr wrap="none" rtlCol="0">
            <a:spAutoFit/>
          </a:bodyPr>
          <a:lstStyle/>
          <a:p>
            <a:r>
              <a:rPr lang="en-US" dirty="0"/>
              <a:t>IDEAS</a:t>
            </a:r>
          </a:p>
        </p:txBody>
      </p:sp>
    </p:spTree>
    <p:extLst>
      <p:ext uri="{BB962C8B-B14F-4D97-AF65-F5344CB8AC3E}">
        <p14:creationId xmlns:p14="http://schemas.microsoft.com/office/powerpoint/2010/main" val="17479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Community Garden and Garden Box</a:t>
            </a:r>
          </a:p>
          <a:p>
            <a:pPr algn="ctr"/>
            <a:r>
              <a:rPr lang="en-US" sz="4000" dirty="0">
                <a:solidFill>
                  <a:schemeClr val="tx1"/>
                </a:solidFill>
              </a:rPr>
              <a:t>Initiative(s) Approved and Started!</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pic>
        <p:nvPicPr>
          <p:cNvPr id="3" name="Picture 2">
            <a:extLst>
              <a:ext uri="{FF2B5EF4-FFF2-40B4-BE49-F238E27FC236}">
                <a16:creationId xmlns:a16="http://schemas.microsoft.com/office/drawing/2014/main" xmlns="" id="{A5047F30-3F08-4958-A01A-72BFEDAE27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7275" y="1997145"/>
            <a:ext cx="5057671" cy="3793253"/>
          </a:xfrm>
          <a:prstGeom prst="rect">
            <a:avLst/>
          </a:prstGeom>
        </p:spPr>
      </p:pic>
      <p:sp>
        <p:nvSpPr>
          <p:cNvPr id="4" name="TextBox 3">
            <a:extLst>
              <a:ext uri="{FF2B5EF4-FFF2-40B4-BE49-F238E27FC236}">
                <a16:creationId xmlns:a16="http://schemas.microsoft.com/office/drawing/2014/main" xmlns="" id="{ADC068CD-59D3-499C-8485-B7C333F2C465}"/>
              </a:ext>
            </a:extLst>
          </p:cNvPr>
          <p:cNvSpPr txBox="1"/>
          <p:nvPr/>
        </p:nvSpPr>
        <p:spPr>
          <a:xfrm>
            <a:off x="6948436" y="5790398"/>
            <a:ext cx="4816510" cy="830997"/>
          </a:xfrm>
          <a:prstGeom prst="rect">
            <a:avLst/>
          </a:prstGeom>
          <a:noFill/>
        </p:spPr>
        <p:txBody>
          <a:bodyPr wrap="square" rtlCol="0">
            <a:spAutoFit/>
          </a:bodyPr>
          <a:lstStyle/>
          <a:p>
            <a:r>
              <a:rPr lang="en-US" sz="1600" i="1" dirty="0"/>
              <a:t>Garden boxes for herbs and perennials sponsored by the Landscape Committee; started with 6 &amp; now 8 boxes in total.</a:t>
            </a:r>
          </a:p>
        </p:txBody>
      </p:sp>
      <p:pic>
        <p:nvPicPr>
          <p:cNvPr id="12" name="Picture 11">
            <a:extLst>
              <a:ext uri="{FF2B5EF4-FFF2-40B4-BE49-F238E27FC236}">
                <a16:creationId xmlns:a16="http://schemas.microsoft.com/office/drawing/2014/main" xmlns="" id="{2D7B146E-1AB5-4209-9AE9-C279B14397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383" y="1997145"/>
            <a:ext cx="5211696" cy="3908773"/>
          </a:xfrm>
          <a:prstGeom prst="rect">
            <a:avLst/>
          </a:prstGeom>
        </p:spPr>
      </p:pic>
      <p:sp>
        <p:nvSpPr>
          <p:cNvPr id="13" name="TextBox 12">
            <a:extLst>
              <a:ext uri="{FF2B5EF4-FFF2-40B4-BE49-F238E27FC236}">
                <a16:creationId xmlns:a16="http://schemas.microsoft.com/office/drawing/2014/main" xmlns="" id="{FC827CE6-C466-4CDB-974A-059F7A2D66EB}"/>
              </a:ext>
            </a:extLst>
          </p:cNvPr>
          <p:cNvSpPr txBox="1"/>
          <p:nvPr/>
        </p:nvSpPr>
        <p:spPr>
          <a:xfrm>
            <a:off x="1017396" y="6004394"/>
            <a:ext cx="3873640" cy="830997"/>
          </a:xfrm>
          <a:prstGeom prst="rect">
            <a:avLst/>
          </a:prstGeom>
          <a:noFill/>
        </p:spPr>
        <p:txBody>
          <a:bodyPr wrap="square" rtlCol="0">
            <a:spAutoFit/>
          </a:bodyPr>
          <a:lstStyle/>
          <a:p>
            <a:r>
              <a:rPr lang="en-US" sz="1600" i="1" dirty="0"/>
              <a:t>Tilled community garden space– the bare bones of the beginnings of the community garden.</a:t>
            </a:r>
          </a:p>
        </p:txBody>
      </p:sp>
      <p:sp>
        <p:nvSpPr>
          <p:cNvPr id="2" name="TextBox 1">
            <a:extLst>
              <a:ext uri="{FF2B5EF4-FFF2-40B4-BE49-F238E27FC236}">
                <a16:creationId xmlns:a16="http://schemas.microsoft.com/office/drawing/2014/main" xmlns="" id="{5F4F3ABA-13B1-4791-9793-3B4E24328FD8}"/>
              </a:ext>
            </a:extLst>
          </p:cNvPr>
          <p:cNvSpPr txBox="1"/>
          <p:nvPr/>
        </p:nvSpPr>
        <p:spPr>
          <a:xfrm>
            <a:off x="10474778" y="1186898"/>
            <a:ext cx="755335" cy="430887"/>
          </a:xfrm>
          <a:prstGeom prst="rect">
            <a:avLst/>
          </a:prstGeom>
          <a:noFill/>
        </p:spPr>
        <p:txBody>
          <a:bodyPr wrap="none" rtlCol="0">
            <a:spAutoFit/>
          </a:bodyPr>
          <a:lstStyle/>
          <a:p>
            <a:r>
              <a:rPr lang="en-US" sz="2200" dirty="0"/>
              <a:t>2018</a:t>
            </a:r>
          </a:p>
        </p:txBody>
      </p:sp>
    </p:spTree>
    <p:extLst>
      <p:ext uri="{BB962C8B-B14F-4D97-AF65-F5344CB8AC3E}">
        <p14:creationId xmlns:p14="http://schemas.microsoft.com/office/powerpoint/2010/main" val="81003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Community Garden</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sp>
        <p:nvSpPr>
          <p:cNvPr id="6" name="TextBox 5">
            <a:extLst>
              <a:ext uri="{FF2B5EF4-FFF2-40B4-BE49-F238E27FC236}">
                <a16:creationId xmlns:a16="http://schemas.microsoft.com/office/drawing/2014/main" xmlns="" id="{64AAA502-FD59-4613-8B38-03F6F348BEA5}"/>
              </a:ext>
            </a:extLst>
          </p:cNvPr>
          <p:cNvSpPr txBox="1"/>
          <p:nvPr/>
        </p:nvSpPr>
        <p:spPr>
          <a:xfrm>
            <a:off x="2066612" y="943093"/>
            <a:ext cx="5690716" cy="646331"/>
          </a:xfrm>
          <a:prstGeom prst="rect">
            <a:avLst/>
          </a:prstGeom>
          <a:noFill/>
        </p:spPr>
        <p:txBody>
          <a:bodyPr wrap="square">
            <a:spAutoFit/>
          </a:bodyPr>
          <a:lstStyle/>
          <a:p>
            <a:r>
              <a:rPr lang="en-US" dirty="0"/>
              <a:t>Main goal – have a community garden.    </a:t>
            </a:r>
          </a:p>
          <a:p>
            <a:r>
              <a:rPr lang="en-US" dirty="0"/>
              <a:t>		Second goal: protect it from the deer. </a:t>
            </a:r>
          </a:p>
        </p:txBody>
      </p:sp>
      <p:pic>
        <p:nvPicPr>
          <p:cNvPr id="8" name="Picture 7">
            <a:extLst>
              <a:ext uri="{FF2B5EF4-FFF2-40B4-BE49-F238E27FC236}">
                <a16:creationId xmlns:a16="http://schemas.microsoft.com/office/drawing/2014/main" xmlns="" id="{93BBE54C-BD6C-446D-B70A-2C0660B1EB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94" y="1633604"/>
            <a:ext cx="4394479" cy="3295859"/>
          </a:xfrm>
          <a:prstGeom prst="rect">
            <a:avLst/>
          </a:prstGeom>
        </p:spPr>
      </p:pic>
      <p:pic>
        <p:nvPicPr>
          <p:cNvPr id="10" name="Picture 9">
            <a:extLst>
              <a:ext uri="{FF2B5EF4-FFF2-40B4-BE49-F238E27FC236}">
                <a16:creationId xmlns:a16="http://schemas.microsoft.com/office/drawing/2014/main" xmlns="" id="{D2479C18-7F7E-4374-AEDB-929CCBAB55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953149" y="2278685"/>
            <a:ext cx="5287198" cy="3965398"/>
          </a:xfrm>
          <a:prstGeom prst="rect">
            <a:avLst/>
          </a:prstGeom>
        </p:spPr>
      </p:pic>
      <p:pic>
        <p:nvPicPr>
          <p:cNvPr id="12" name="Picture 11">
            <a:extLst>
              <a:ext uri="{FF2B5EF4-FFF2-40B4-BE49-F238E27FC236}">
                <a16:creationId xmlns:a16="http://schemas.microsoft.com/office/drawing/2014/main" xmlns="" id="{3EF1B252-3A2E-4199-8381-5754CF2813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2618" y="1589424"/>
            <a:ext cx="5539554" cy="4062511"/>
          </a:xfrm>
          <a:prstGeom prst="rect">
            <a:avLst/>
          </a:prstGeom>
        </p:spPr>
      </p:pic>
      <p:sp>
        <p:nvSpPr>
          <p:cNvPr id="13" name="TextBox 12">
            <a:extLst>
              <a:ext uri="{FF2B5EF4-FFF2-40B4-BE49-F238E27FC236}">
                <a16:creationId xmlns:a16="http://schemas.microsoft.com/office/drawing/2014/main" xmlns="" id="{04D96976-916D-4504-90C0-8D70C7A678BF}"/>
              </a:ext>
            </a:extLst>
          </p:cNvPr>
          <p:cNvSpPr txBox="1"/>
          <p:nvPr/>
        </p:nvSpPr>
        <p:spPr>
          <a:xfrm>
            <a:off x="395282" y="5004210"/>
            <a:ext cx="3218768" cy="1754326"/>
          </a:xfrm>
          <a:prstGeom prst="rect">
            <a:avLst/>
          </a:prstGeom>
          <a:noFill/>
        </p:spPr>
        <p:txBody>
          <a:bodyPr wrap="square" rtlCol="0">
            <a:spAutoFit/>
          </a:bodyPr>
          <a:lstStyle/>
          <a:p>
            <a:r>
              <a:rPr lang="en-US" dirty="0"/>
              <a:t>Deer fencing approvals took time so the garden group decided to go ahead with first season as an “open garden” with caging to fend off deer. </a:t>
            </a:r>
          </a:p>
          <a:p>
            <a:r>
              <a:rPr lang="en-US" sz="1600" dirty="0"/>
              <a:t>       Was (pretty) successful! </a:t>
            </a:r>
          </a:p>
        </p:txBody>
      </p:sp>
    </p:spTree>
    <p:extLst>
      <p:ext uri="{BB962C8B-B14F-4D97-AF65-F5344CB8AC3E}">
        <p14:creationId xmlns:p14="http://schemas.microsoft.com/office/powerpoint/2010/main" val="414534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1"/>
            <a:ext cx="12192000" cy="1321998"/>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Community Garden</a:t>
            </a:r>
            <a:endParaRPr lang="en-US" sz="4000" dirty="0">
              <a:solidFill>
                <a:schemeClr val="tx1"/>
              </a:solidFill>
            </a:endParaRPr>
          </a:p>
        </p:txBody>
      </p:sp>
      <p:pic>
        <p:nvPicPr>
          <p:cNvPr id="3" name="Picture 2">
            <a:extLst>
              <a:ext uri="{FF2B5EF4-FFF2-40B4-BE49-F238E27FC236}">
                <a16:creationId xmlns:a16="http://schemas.microsoft.com/office/drawing/2014/main" xmlns="" id="{EB0C05A2-2B4C-4AE2-A92A-50C7CBAB8D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39731" y="-859309"/>
            <a:ext cx="5610330" cy="4207748"/>
          </a:xfrm>
          <a:prstGeom prst="rect">
            <a:avLst/>
          </a:prstGeom>
        </p:spPr>
      </p:pic>
      <p:pic>
        <p:nvPicPr>
          <p:cNvPr id="6" name="Picture 5">
            <a:extLst>
              <a:ext uri="{FF2B5EF4-FFF2-40B4-BE49-F238E27FC236}">
                <a16:creationId xmlns:a16="http://schemas.microsoft.com/office/drawing/2014/main" xmlns="" id="{3E2BBC07-21E6-4696-BBA5-D0BC962504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245329"/>
            <a:ext cx="6150228" cy="4612671"/>
          </a:xfrm>
          <a:prstGeom prst="rect">
            <a:avLst/>
          </a:prstGeom>
        </p:spPr>
      </p:pic>
      <p:pic>
        <p:nvPicPr>
          <p:cNvPr id="9" name="Picture 8">
            <a:extLst>
              <a:ext uri="{FF2B5EF4-FFF2-40B4-BE49-F238E27FC236}">
                <a16:creationId xmlns:a16="http://schemas.microsoft.com/office/drawing/2014/main" xmlns="" id="{735F7871-4B2C-4EEA-B225-307E18C1B5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56622" y="861648"/>
            <a:ext cx="6852974" cy="5139731"/>
          </a:xfrm>
          <a:prstGeom prst="rect">
            <a:avLst/>
          </a:prstGeom>
        </p:spPr>
      </p:pic>
      <p:sp>
        <p:nvSpPr>
          <p:cNvPr id="2" name="TextBox 1">
            <a:extLst>
              <a:ext uri="{FF2B5EF4-FFF2-40B4-BE49-F238E27FC236}">
                <a16:creationId xmlns:a16="http://schemas.microsoft.com/office/drawing/2014/main" xmlns="" id="{99CEEA29-BE98-41CE-90D0-B1C28ABADAD5}"/>
              </a:ext>
            </a:extLst>
          </p:cNvPr>
          <p:cNvSpPr txBox="1"/>
          <p:nvPr/>
        </p:nvSpPr>
        <p:spPr>
          <a:xfrm>
            <a:off x="10750061" y="121670"/>
            <a:ext cx="1647885" cy="1200329"/>
          </a:xfrm>
          <a:prstGeom prst="rect">
            <a:avLst/>
          </a:prstGeom>
          <a:noFill/>
        </p:spPr>
        <p:txBody>
          <a:bodyPr wrap="square" rtlCol="0">
            <a:spAutoFit/>
          </a:bodyPr>
          <a:lstStyle/>
          <a:p>
            <a:r>
              <a:rPr lang="en-US" dirty="0"/>
              <a:t>A flourishing garden season with deer fencing! </a:t>
            </a:r>
          </a:p>
        </p:txBody>
      </p:sp>
    </p:spTree>
    <p:extLst>
      <p:ext uri="{BB962C8B-B14F-4D97-AF65-F5344CB8AC3E}">
        <p14:creationId xmlns:p14="http://schemas.microsoft.com/office/powerpoint/2010/main" val="294625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39001" y="31401"/>
            <a:ext cx="4943789" cy="1386136"/>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      Community </a:t>
            </a:r>
          </a:p>
          <a:p>
            <a:pPr algn="ctr"/>
            <a:r>
              <a:rPr lang="en-US" sz="4000" dirty="0">
                <a:solidFill>
                  <a:schemeClr val="tx1"/>
                </a:solidFill>
              </a:rPr>
              <a:t>              Garden</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pic>
        <p:nvPicPr>
          <p:cNvPr id="3" name="Picture 2">
            <a:extLst>
              <a:ext uri="{FF2B5EF4-FFF2-40B4-BE49-F238E27FC236}">
                <a16:creationId xmlns:a16="http://schemas.microsoft.com/office/drawing/2014/main" xmlns="" id="{68AFDFDA-C118-48CD-B33D-C3E99635DA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6358" y="0"/>
            <a:ext cx="5245642" cy="6802806"/>
          </a:xfrm>
          <a:prstGeom prst="rect">
            <a:avLst/>
          </a:prstGeom>
        </p:spPr>
      </p:pic>
      <p:pic>
        <p:nvPicPr>
          <p:cNvPr id="6" name="Picture 5">
            <a:extLst>
              <a:ext uri="{FF2B5EF4-FFF2-40B4-BE49-F238E27FC236}">
                <a16:creationId xmlns:a16="http://schemas.microsoft.com/office/drawing/2014/main" xmlns="" id="{23D665AF-92F3-4EE7-8E4D-7C7740E2C2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136" y="1448938"/>
            <a:ext cx="5715937" cy="5185024"/>
          </a:xfrm>
          <a:prstGeom prst="rect">
            <a:avLst/>
          </a:prstGeom>
        </p:spPr>
      </p:pic>
      <p:sp>
        <p:nvSpPr>
          <p:cNvPr id="2" name="TextBox 1">
            <a:extLst>
              <a:ext uri="{FF2B5EF4-FFF2-40B4-BE49-F238E27FC236}">
                <a16:creationId xmlns:a16="http://schemas.microsoft.com/office/drawing/2014/main" xmlns="" id="{9F4DE33E-28F4-4A52-901F-BAE969025CBF}"/>
              </a:ext>
            </a:extLst>
          </p:cNvPr>
          <p:cNvSpPr txBox="1"/>
          <p:nvPr/>
        </p:nvSpPr>
        <p:spPr>
          <a:xfrm>
            <a:off x="4982790" y="439559"/>
            <a:ext cx="1924566" cy="369332"/>
          </a:xfrm>
          <a:prstGeom prst="rect">
            <a:avLst/>
          </a:prstGeom>
          <a:noFill/>
        </p:spPr>
        <p:txBody>
          <a:bodyPr wrap="none" rtlCol="0">
            <a:spAutoFit/>
          </a:bodyPr>
          <a:lstStyle/>
          <a:p>
            <a:r>
              <a:rPr lang="en-US" i="1" dirty="0"/>
              <a:t>Appeals to all ages</a:t>
            </a:r>
          </a:p>
        </p:txBody>
      </p:sp>
    </p:spTree>
    <p:extLst>
      <p:ext uri="{BB962C8B-B14F-4D97-AF65-F5344CB8AC3E}">
        <p14:creationId xmlns:p14="http://schemas.microsoft.com/office/powerpoint/2010/main" val="418500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0"/>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Community Garden</a:t>
            </a:r>
            <a:endParaRPr lang="en-US" sz="4000" dirty="0">
              <a:solidFill>
                <a:schemeClr val="tx1"/>
              </a:solidFill>
            </a:endParaRPr>
          </a:p>
        </p:txBody>
      </p:sp>
      <p:pic>
        <p:nvPicPr>
          <p:cNvPr id="6" name="Picture 5">
            <a:extLst>
              <a:ext uri="{FF2B5EF4-FFF2-40B4-BE49-F238E27FC236}">
                <a16:creationId xmlns:a16="http://schemas.microsoft.com/office/drawing/2014/main" xmlns="" id="{488094A1-5141-4E4A-AC92-34BE5A2723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085933" y="873576"/>
            <a:ext cx="6988629" cy="5241472"/>
          </a:xfrm>
          <a:prstGeom prst="rect">
            <a:avLst/>
          </a:prstGeom>
        </p:spPr>
      </p:pic>
      <p:pic>
        <p:nvPicPr>
          <p:cNvPr id="11" name="Picture 10">
            <a:extLst>
              <a:ext uri="{FF2B5EF4-FFF2-40B4-BE49-F238E27FC236}">
                <a16:creationId xmlns:a16="http://schemas.microsoft.com/office/drawing/2014/main" xmlns="" id="{9FA62CE8-1AE7-41BE-8CA4-34BFF83629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174921" y="873578"/>
            <a:ext cx="6988630" cy="5241473"/>
          </a:xfrm>
          <a:prstGeom prst="rect">
            <a:avLst/>
          </a:prstGeom>
        </p:spPr>
      </p:pic>
      <p:pic>
        <p:nvPicPr>
          <p:cNvPr id="14" name="Picture 13">
            <a:extLst>
              <a:ext uri="{FF2B5EF4-FFF2-40B4-BE49-F238E27FC236}">
                <a16:creationId xmlns:a16="http://schemas.microsoft.com/office/drawing/2014/main" xmlns="" id="{203FB943-A8B6-41C4-874A-7364B986B6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6172" y="0"/>
            <a:ext cx="3333668" cy="2542231"/>
          </a:xfrm>
          <a:prstGeom prst="rect">
            <a:avLst/>
          </a:prstGeom>
        </p:spPr>
      </p:pic>
      <p:pic>
        <p:nvPicPr>
          <p:cNvPr id="15" name="Picture 14">
            <a:extLst>
              <a:ext uri="{FF2B5EF4-FFF2-40B4-BE49-F238E27FC236}">
                <a16:creationId xmlns:a16="http://schemas.microsoft.com/office/drawing/2014/main" xmlns="" id="{90D620A2-C01C-4CAD-BFC9-78E2D636ED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355" y="5834138"/>
            <a:ext cx="1215850" cy="1154489"/>
          </a:xfrm>
          <a:prstGeom prst="rect">
            <a:avLst/>
          </a:prstGeom>
        </p:spPr>
      </p:pic>
      <p:sp>
        <p:nvSpPr>
          <p:cNvPr id="2" name="TextBox 1">
            <a:extLst>
              <a:ext uri="{FF2B5EF4-FFF2-40B4-BE49-F238E27FC236}">
                <a16:creationId xmlns:a16="http://schemas.microsoft.com/office/drawing/2014/main" xmlns="" id="{48A93058-D42F-41B0-AF27-9249D99CDB87}"/>
              </a:ext>
            </a:extLst>
          </p:cNvPr>
          <p:cNvSpPr txBox="1"/>
          <p:nvPr/>
        </p:nvSpPr>
        <p:spPr>
          <a:xfrm>
            <a:off x="5029118" y="2542231"/>
            <a:ext cx="2134236" cy="4524315"/>
          </a:xfrm>
          <a:prstGeom prst="rect">
            <a:avLst/>
          </a:prstGeom>
          <a:noFill/>
        </p:spPr>
        <p:txBody>
          <a:bodyPr wrap="square" rtlCol="0">
            <a:spAutoFit/>
          </a:bodyPr>
          <a:lstStyle/>
          <a:p>
            <a:r>
              <a:rPr lang="en-US" b="1" dirty="0"/>
              <a:t>Native perennials are planted around inside perimeter of the community garden:</a:t>
            </a:r>
          </a:p>
          <a:p>
            <a:endParaRPr lang="en-US" b="1" dirty="0"/>
          </a:p>
          <a:p>
            <a:r>
              <a:rPr lang="en-US" b="1" dirty="0"/>
              <a:t>- Milkweed</a:t>
            </a:r>
          </a:p>
          <a:p>
            <a:r>
              <a:rPr lang="en-US" b="1" dirty="0"/>
              <a:t>- Purple Coneflower</a:t>
            </a:r>
          </a:p>
          <a:p>
            <a:r>
              <a:rPr lang="en-US" b="1" dirty="0"/>
              <a:t>- Obedient Plant</a:t>
            </a:r>
          </a:p>
          <a:p>
            <a:r>
              <a:rPr lang="en-US" b="1" dirty="0"/>
              <a:t>- Black Eyed Susan</a:t>
            </a:r>
          </a:p>
          <a:p>
            <a:r>
              <a:rPr lang="en-US" b="1" dirty="0"/>
              <a:t>- Purple Aster</a:t>
            </a:r>
          </a:p>
          <a:p>
            <a:r>
              <a:rPr lang="en-US" b="1" dirty="0"/>
              <a:t>- Bee Balm</a:t>
            </a:r>
          </a:p>
          <a:p>
            <a:r>
              <a:rPr lang="en-US" b="1" dirty="0"/>
              <a:t>- Yarrow</a:t>
            </a:r>
          </a:p>
          <a:p>
            <a:r>
              <a:rPr lang="en-US" b="1" dirty="0"/>
              <a:t>- Joe Pye Weed</a:t>
            </a:r>
          </a:p>
          <a:p>
            <a:endParaRPr lang="en-US" b="1" dirty="0"/>
          </a:p>
          <a:p>
            <a:endParaRPr lang="en-US" dirty="0"/>
          </a:p>
        </p:txBody>
      </p:sp>
    </p:spTree>
    <p:extLst>
      <p:ext uri="{BB962C8B-B14F-4D97-AF65-F5344CB8AC3E}">
        <p14:creationId xmlns:p14="http://schemas.microsoft.com/office/powerpoint/2010/main" val="1060274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75921F-FE6D-4F4A-A37A-FBF80D3149B9}"/>
              </a:ext>
            </a:extLst>
          </p:cNvPr>
          <p:cNvSpPr/>
          <p:nvPr/>
        </p:nvSpPr>
        <p:spPr>
          <a:xfrm>
            <a:off x="0" y="-179615"/>
            <a:ext cx="12192000" cy="1617785"/>
          </a:xfrm>
          <a:prstGeom prst="rect">
            <a:avLst/>
          </a:prstGeom>
          <a:pattFill prst="pct60">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Community Garden</a:t>
            </a:r>
          </a:p>
        </p:txBody>
      </p:sp>
      <p:pic>
        <p:nvPicPr>
          <p:cNvPr id="7" name="Picture 6">
            <a:extLst>
              <a:ext uri="{FF2B5EF4-FFF2-40B4-BE49-F238E27FC236}">
                <a16:creationId xmlns:a16="http://schemas.microsoft.com/office/drawing/2014/main" xmlns="" id="{E808D225-DE68-4C1D-98DE-195E75E6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2" y="231647"/>
            <a:ext cx="1215850" cy="1154489"/>
          </a:xfrm>
          <a:prstGeom prst="rect">
            <a:avLst/>
          </a:prstGeom>
        </p:spPr>
      </p:pic>
      <p:sp>
        <p:nvSpPr>
          <p:cNvPr id="2" name="TextBox 1">
            <a:extLst>
              <a:ext uri="{FF2B5EF4-FFF2-40B4-BE49-F238E27FC236}">
                <a16:creationId xmlns:a16="http://schemas.microsoft.com/office/drawing/2014/main" xmlns="" id="{BE1A17E4-EC28-4D6A-8CD4-E198E4A3BFDB}"/>
              </a:ext>
            </a:extLst>
          </p:cNvPr>
          <p:cNvSpPr txBox="1"/>
          <p:nvPr/>
        </p:nvSpPr>
        <p:spPr>
          <a:xfrm>
            <a:off x="2256976" y="2425156"/>
            <a:ext cx="6818149" cy="1908215"/>
          </a:xfrm>
          <a:prstGeom prst="rect">
            <a:avLst/>
          </a:prstGeom>
          <a:noFill/>
        </p:spPr>
        <p:txBody>
          <a:bodyPr wrap="none" rtlCol="0">
            <a:spAutoFit/>
          </a:bodyPr>
          <a:lstStyle/>
          <a:p>
            <a:r>
              <a:rPr lang="en-US" sz="2800" dirty="0">
                <a:solidFill>
                  <a:srgbClr val="00B050"/>
                </a:solidFill>
              </a:rPr>
              <a:t>Activities for the Gardeners have included: </a:t>
            </a:r>
          </a:p>
          <a:p>
            <a:pPr marL="342900" indent="-342900">
              <a:buAutoNum type="arabicPeriod"/>
            </a:pPr>
            <a:r>
              <a:rPr lang="en-US" dirty="0"/>
              <a:t>Garden “group work” days</a:t>
            </a:r>
          </a:p>
          <a:p>
            <a:pPr marL="342900" indent="-342900">
              <a:buAutoNum type="arabicPeriod"/>
            </a:pPr>
            <a:r>
              <a:rPr lang="en-US" dirty="0"/>
              <a:t>Pre-season and Post-season meeting on plans, what went well, etc.</a:t>
            </a:r>
          </a:p>
          <a:p>
            <a:pPr marL="342900" indent="-342900">
              <a:buAutoNum type="arabicPeriod"/>
            </a:pPr>
            <a:r>
              <a:rPr lang="en-US" dirty="0"/>
              <a:t>“Mulch and Leaf-</a:t>
            </a:r>
            <a:r>
              <a:rPr lang="en-US" dirty="0" err="1"/>
              <a:t>gro</a:t>
            </a:r>
            <a:r>
              <a:rPr lang="en-US" dirty="0"/>
              <a:t> Runs”</a:t>
            </a:r>
          </a:p>
          <a:p>
            <a:pPr marL="342900" indent="-342900">
              <a:buAutoNum type="arabicPeriod"/>
            </a:pPr>
            <a:r>
              <a:rPr lang="en-US" dirty="0"/>
              <a:t>Kids “seed collection”</a:t>
            </a:r>
          </a:p>
          <a:p>
            <a:pPr marL="342900" indent="-342900">
              <a:buAutoNum type="arabicPeriod"/>
            </a:pPr>
            <a:r>
              <a:rPr lang="en-US" dirty="0"/>
              <a:t>Scavenger hunt</a:t>
            </a:r>
          </a:p>
        </p:txBody>
      </p:sp>
      <p:sp>
        <p:nvSpPr>
          <p:cNvPr id="3" name="TextBox 2">
            <a:extLst>
              <a:ext uri="{FF2B5EF4-FFF2-40B4-BE49-F238E27FC236}">
                <a16:creationId xmlns:a16="http://schemas.microsoft.com/office/drawing/2014/main" xmlns="" id="{47277C42-0A5D-41EA-9829-1B70811F4E13}"/>
              </a:ext>
            </a:extLst>
          </p:cNvPr>
          <p:cNvSpPr txBox="1"/>
          <p:nvPr/>
        </p:nvSpPr>
        <p:spPr>
          <a:xfrm>
            <a:off x="827524" y="4718138"/>
            <a:ext cx="9932847" cy="1908215"/>
          </a:xfrm>
          <a:prstGeom prst="rect">
            <a:avLst/>
          </a:prstGeom>
          <a:noFill/>
        </p:spPr>
        <p:txBody>
          <a:bodyPr wrap="square" rtlCol="0">
            <a:spAutoFit/>
          </a:bodyPr>
          <a:lstStyle/>
          <a:p>
            <a:r>
              <a:rPr lang="en-US" sz="2800" dirty="0">
                <a:solidFill>
                  <a:srgbClr val="00B050"/>
                </a:solidFill>
              </a:rPr>
              <a:t>Activities at the Garden for the Community have included:</a:t>
            </a:r>
          </a:p>
          <a:p>
            <a:pPr marL="342900" indent="-342900">
              <a:buAutoNum type="arabicPeriod"/>
            </a:pPr>
            <a:r>
              <a:rPr lang="en-US" dirty="0"/>
              <a:t>Open House Sampler Days – designated afternoon for “garden tour” and  pick and choose a sample of herbs, ready to harvest produce</a:t>
            </a:r>
          </a:p>
          <a:p>
            <a:pPr marL="342900" indent="-342900">
              <a:buAutoNum type="arabicPeriod"/>
            </a:pPr>
            <a:r>
              <a:rPr lang="en-US" dirty="0"/>
              <a:t>Garden Party Potluck – (pre-Covid) Gardeners prepared food made from ingredients from garden and had a “garden party” for community.</a:t>
            </a:r>
          </a:p>
          <a:p>
            <a:endParaRPr lang="en-US" dirty="0"/>
          </a:p>
        </p:txBody>
      </p:sp>
      <p:sp>
        <p:nvSpPr>
          <p:cNvPr id="6" name="TextBox 5">
            <a:extLst>
              <a:ext uri="{FF2B5EF4-FFF2-40B4-BE49-F238E27FC236}">
                <a16:creationId xmlns:a16="http://schemas.microsoft.com/office/drawing/2014/main" xmlns="" id="{D64394E2-83E9-4EEA-835F-B6B40E7DEEAE}"/>
              </a:ext>
            </a:extLst>
          </p:cNvPr>
          <p:cNvSpPr txBox="1"/>
          <p:nvPr/>
        </p:nvSpPr>
        <p:spPr>
          <a:xfrm>
            <a:off x="384016" y="1629440"/>
            <a:ext cx="10564071" cy="646331"/>
          </a:xfrm>
          <a:prstGeom prst="rect">
            <a:avLst/>
          </a:prstGeom>
          <a:noFill/>
        </p:spPr>
        <p:txBody>
          <a:bodyPr wrap="square" rtlCol="0">
            <a:spAutoFit/>
          </a:bodyPr>
          <a:lstStyle/>
          <a:p>
            <a:r>
              <a:rPr lang="en-US" dirty="0"/>
              <a:t>The garden is a “communal” garden experience, without assigned plots, where everyone shares the work and the crops – (set up this way for more people to be able to participate).</a:t>
            </a:r>
          </a:p>
        </p:txBody>
      </p:sp>
      <p:sp>
        <p:nvSpPr>
          <p:cNvPr id="8" name="TextBox 7">
            <a:extLst>
              <a:ext uri="{FF2B5EF4-FFF2-40B4-BE49-F238E27FC236}">
                <a16:creationId xmlns:a16="http://schemas.microsoft.com/office/drawing/2014/main" xmlns="" id="{0E7DE250-7504-43BA-B28A-8C7482D28153}"/>
              </a:ext>
            </a:extLst>
          </p:cNvPr>
          <p:cNvSpPr txBox="1"/>
          <p:nvPr/>
        </p:nvSpPr>
        <p:spPr>
          <a:xfrm>
            <a:off x="4811700" y="850438"/>
            <a:ext cx="2568597" cy="369332"/>
          </a:xfrm>
          <a:prstGeom prst="rect">
            <a:avLst/>
          </a:prstGeom>
          <a:noFill/>
        </p:spPr>
        <p:txBody>
          <a:bodyPr wrap="square" rtlCol="0">
            <a:spAutoFit/>
          </a:bodyPr>
          <a:lstStyle/>
          <a:p>
            <a:r>
              <a:rPr lang="en-US" dirty="0"/>
              <a:t>Garden size is 30 x 35</a:t>
            </a:r>
          </a:p>
        </p:txBody>
      </p:sp>
      <p:sp>
        <p:nvSpPr>
          <p:cNvPr id="9" name="TextBox 8">
            <a:extLst>
              <a:ext uri="{FF2B5EF4-FFF2-40B4-BE49-F238E27FC236}">
                <a16:creationId xmlns:a16="http://schemas.microsoft.com/office/drawing/2014/main" xmlns="" id="{B9EC4902-5C8C-45DB-8F9F-5872CAD96AC2}"/>
              </a:ext>
            </a:extLst>
          </p:cNvPr>
          <p:cNvSpPr txBox="1"/>
          <p:nvPr/>
        </p:nvSpPr>
        <p:spPr>
          <a:xfrm>
            <a:off x="4063110" y="1068838"/>
            <a:ext cx="5012015" cy="369332"/>
          </a:xfrm>
          <a:prstGeom prst="rect">
            <a:avLst/>
          </a:prstGeom>
          <a:noFill/>
        </p:spPr>
        <p:txBody>
          <a:bodyPr wrap="square" rtlCol="0">
            <a:spAutoFit/>
          </a:bodyPr>
          <a:lstStyle/>
          <a:p>
            <a:r>
              <a:rPr lang="en-US" dirty="0"/>
              <a:t>Set up as a “Communal Garden Experience”</a:t>
            </a:r>
          </a:p>
        </p:txBody>
      </p:sp>
    </p:spTree>
    <p:extLst>
      <p:ext uri="{BB962C8B-B14F-4D97-AF65-F5344CB8AC3E}">
        <p14:creationId xmlns:p14="http://schemas.microsoft.com/office/powerpoint/2010/main" val="1552310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1575</Words>
  <Application>Microsoft Macintosh PowerPoint</Application>
  <PresentationFormat>Custom</PresentationFormat>
  <Paragraphs>186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Pourian</dc:creator>
  <cp:lastModifiedBy>Mike</cp:lastModifiedBy>
  <cp:revision>133</cp:revision>
  <dcterms:created xsi:type="dcterms:W3CDTF">2021-03-14T20:09:48Z</dcterms:created>
  <dcterms:modified xsi:type="dcterms:W3CDTF">2022-02-16T20:45:13Z</dcterms:modified>
</cp:coreProperties>
</file>